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6_0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0A_0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10C_0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0F_0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5143500" type="screen16x9"/>
  <p:notesSz cx="6858000" cy="9144000"/>
  <p:embeddedFontLst>
    <p:embeddedFont>
      <p:font typeface="Barlow Light" panose="00000400000000000000" pitchFamily="2" charset="0"/>
      <p:regular r:id="rId31"/>
      <p:bold r:id="rId32"/>
      <p:italic r:id="rId33"/>
      <p:boldItalic r:id="rId34"/>
    </p:embeddedFont>
    <p:embeddedFont>
      <p:font typeface="EB Garamond" panose="00000500000000000000" pitchFamily="2" charset="0"/>
      <p:regular r:id="rId35"/>
      <p:bold r:id="rId36"/>
      <p:italic r:id="rId37"/>
      <p:boldItalic r:id="rId38"/>
    </p:embeddedFont>
    <p:embeddedFont>
      <p:font typeface="EB Garamond ExtraBold" panose="00000900000000000000" pitchFamily="2" charset="0"/>
      <p:bold r:id="rId39"/>
      <p:boldItalic r:id="rId40"/>
    </p:embeddedFont>
    <p:embeddedFont>
      <p:font typeface="Fira Sans Extra Condensed Medium" panose="020B0604020202020204" charset="0"/>
      <p:regular r:id="rId41"/>
      <p:bold r:id="rId42"/>
      <p:italic r:id="rId43"/>
      <p:boldItalic r:id="rId44"/>
    </p:embeddedFont>
    <p:embeddedFont>
      <p:font typeface="Lato" panose="020F0502020204030203" pitchFamily="34" charset="0"/>
      <p:regular r:id="rId45"/>
      <p:bold r:id="rId46"/>
      <p:italic r:id="rId47"/>
      <p:boldItalic r:id="rId48"/>
    </p:embeddedFont>
    <p:embeddedFont>
      <p:font typeface="Montserrat" panose="00000500000000000000" pitchFamily="2" charset="0"/>
      <p:regular r:id="rId49"/>
      <p:bold r:id="rId50"/>
      <p:italic r:id="rId51"/>
      <p:boldItalic r:id="rId52"/>
    </p:embeddedFont>
    <p:embeddedFont>
      <p:font typeface="Montserrat Black" panose="00000A00000000000000" pitchFamily="2" charset="0"/>
      <p:bold r:id="rId53"/>
      <p:boldItalic r:id="rId54"/>
    </p:embeddedFont>
    <p:embeddedFont>
      <p:font typeface="Montserrat ExtraBold" panose="00000900000000000000" pitchFamily="2" charset="0"/>
      <p:bold r:id="rId55"/>
      <p:boldItalic r:id="rId56"/>
    </p:embeddedFont>
    <p:embeddedFont>
      <p:font typeface="Montserrat Light" panose="00000400000000000000" pitchFamily="2" charset="0"/>
      <p:regular r:id="rId57"/>
      <p:bold r:id="rId58"/>
      <p:italic r:id="rId59"/>
      <p:boldItalic r:id="rId60"/>
    </p:embeddedFont>
    <p:embeddedFont>
      <p:font typeface="Oswald" panose="00000500000000000000" pitchFamily="2" charset="0"/>
      <p:regular r:id="rId61"/>
      <p:bold r:id="rId62"/>
    </p:embeddedFont>
    <p:embeddedFont>
      <p:font typeface="Proxima Nova" panose="020B0604020202020204" charset="0"/>
      <p:regular r:id="rId63"/>
      <p:bold r:id="rId64"/>
      <p:italic r:id="rId65"/>
      <p:boldItalic r:id="rId66"/>
    </p:embeddedFont>
    <p:embeddedFont>
      <p:font typeface="Questrial" pitchFamily="2" charset="0"/>
      <p:regular r:id="rId67"/>
    </p:embeddedFont>
    <p:embeddedFont>
      <p:font typeface="Squada One" panose="020B0604020202020204" charset="0"/>
      <p:regular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5ED80F5-9EA2-A45C-C70E-37ABBE6DD894}" name="Lily Chang" initials="LC" userId="S::changl@vmware.com::801cd592-639f-4f1a-8a18-655ef11f862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0F022B-FC3E-43AC-A143-B39D755A6386}">
  <a:tblStyle styleId="{EA0F022B-FC3E-43AC-A143-B39D755A63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85EDAEE-938B-4AB0-90C3-764DCEF4564B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F81BD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F81BD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F81BD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F81BD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63" Type="http://schemas.openxmlformats.org/officeDocument/2006/relationships/font" Target="fonts/font33.fntdata"/><Relationship Id="rId68" Type="http://schemas.openxmlformats.org/officeDocument/2006/relationships/font" Target="fonts/font3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openxmlformats.org/officeDocument/2006/relationships/font" Target="fonts/font36.fntdata"/><Relationship Id="rId5" Type="http://schemas.openxmlformats.org/officeDocument/2006/relationships/slide" Target="slides/slide3.xml"/><Relationship Id="rId61" Type="http://schemas.openxmlformats.org/officeDocument/2006/relationships/font" Target="fonts/font3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font" Target="fonts/font34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1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67" Type="http://schemas.openxmlformats.org/officeDocument/2006/relationships/font" Target="fonts/font37.fnt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font" Target="fonts/font32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font" Target="fonts/font35.fntdata"/><Relationship Id="rId73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9.fntdata"/><Relationship Id="rId34" Type="http://schemas.openxmlformats.org/officeDocument/2006/relationships/font" Target="fonts/font4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7" Type="http://schemas.openxmlformats.org/officeDocument/2006/relationships/slide" Target="slides/slide5.xml"/><Relationship Id="rId71" Type="http://schemas.openxmlformats.org/officeDocument/2006/relationships/theme" Target="theme/theme1.xml"/></Relationships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C5B257-86BD-491D-95EB-9C3ECC9EB9E6}" authorId="{45ED80F5-9EA2-A45C-C70E-37ABBE6DD894}" created="2022-05-20T08:21:15.747">
    <pc:sldMkLst xmlns:pc="http://schemas.microsoft.com/office/powerpoint/2013/main/command">
      <pc:docMk/>
      <pc:sldMk cId="0" sldId="262"/>
    </pc:sldMkLst>
    <p188:txBody>
      <a:bodyPr/>
      <a:lstStyle/>
      <a:p>
        <a:r>
          <a:rPr lang="en-US"/>
          <a:t>good highlights</a:t>
        </a:r>
      </a:p>
    </p188:txBody>
  </p188:cm>
</p188:cmLst>
</file>

<file path=ppt/comments/modernComment_10A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F32282-08ED-48E6-BA1F-3DCDF9E6A9FD}" authorId="{45ED80F5-9EA2-A45C-C70E-37ABBE6DD894}" created="2022-05-20T08:27:23.533">
    <pc:sldMkLst xmlns:pc="http://schemas.microsoft.com/office/powerpoint/2013/main/command">
      <pc:docMk/>
      <pc:sldMk cId="0" sldId="266"/>
    </pc:sldMkLst>
    <p188:txBody>
      <a:bodyPr/>
      <a:lstStyle/>
      <a:p>
        <a:r>
          <a:rPr lang="en-US"/>
          <a:t>blue highlight - 30% more leads are "goals" not acceptance criteria. alternative possibilities: key contents of market plans; key data sets to be analyzed and what are the success metrics of the data analysis. </a:t>
        </a:r>
      </a:p>
    </p188:txBody>
  </p188:cm>
</p188:cmLst>
</file>

<file path=ppt/comments/modernComment_10C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B2E90EA-D6D5-4BF7-A3CF-BD1FBAC2696D}" authorId="{45ED80F5-9EA2-A45C-C70E-37ABBE6DD894}" created="2022-05-20T08:29:11.215">
    <pc:sldMkLst xmlns:pc="http://schemas.microsoft.com/office/powerpoint/2013/main/command">
      <pc:docMk/>
      <pc:sldMk cId="0" sldId="268"/>
    </pc:sldMkLst>
    <p188:txBody>
      <a:bodyPr/>
      <a:lstStyle/>
      <a:p>
        <a:r>
          <a:rPr lang="en-US"/>
          <a:t>suggestion: combine slide 13 and 14; highlight the key differences between existing and future.</a:t>
        </a:r>
      </a:p>
    </p188:txBody>
  </p188:cm>
</p188:cmLst>
</file>

<file path=ppt/comments/modernComment_10F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28E788-9CFE-46E2-A90B-269ADBB9EE70}" authorId="{45ED80F5-9EA2-A45C-C70E-37ABBE6DD894}" created="2022-05-20T08:24:16.333">
    <pc:sldMkLst xmlns:pc="http://schemas.microsoft.com/office/powerpoint/2013/main/command">
      <pc:docMk/>
      <pc:sldMk cId="0" sldId="271"/>
    </pc:sldMkLst>
    <p188:txBody>
      <a:bodyPr/>
      <a:lstStyle/>
      <a:p>
        <a:r>
          <a:rPr lang="en-US"/>
          <a:t>suggest to incorporate themes (user stories) and milestones (shippable products from user stories) to the roadmap.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3ea31cd44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3ea31cd44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64dc2a74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264dc2a74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63da8c591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63da8c591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b3dd06d4b_1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1b3dd06d4b_1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5e962da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25e962da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63da8c591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263da8c591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22a7ceee70_4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22a7ceee70_4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263da8c591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263da8c591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22a7ceee70_4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22a7ceee70_4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26b9e4b59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26b9e4b59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Title Slide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57c82e05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57c82e05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26b9e4b59f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26b9e4b59f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Slide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26b9e4b59f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26b9e4b59f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Slide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26b9e4b59f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26b9e4b59f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Slide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26b9e4b59f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26b9e4b59f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Simple Slide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263da8c591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263da8c591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2266d26ce9_3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2266d26ce9_3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5540b6adc3_2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5540b6adc3_2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26b9e4b59f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26b9e4b59f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3ea31cd44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3ea31cd44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3ea31cd4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3ea31cd4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21252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26a3dbaea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26a3dbaea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5dfb6c3bf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5dfb6c3bf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3ea31cd4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3ea31cd44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3ea31cd44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3ea31cd44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5dfb6c3bf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5dfb6c3bf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 flipH="1">
            <a:off x="623625" y="2236500"/>
            <a:ext cx="3576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flipH="1">
            <a:off x="623500" y="3116767"/>
            <a:ext cx="362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None/>
              <a:defRPr sz="14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099510" y="-103020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0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 rot="466977">
            <a:off x="4431599" y="-984378"/>
            <a:ext cx="5995900" cy="6457590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66AAA2">
              <a:alpha val="1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>
            <a:off x="642050" y="12204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ubTitle" idx="2"/>
          </p:nvPr>
        </p:nvSpPr>
        <p:spPr>
          <a:xfrm>
            <a:off x="562250" y="914850"/>
            <a:ext cx="284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07" name="Google Shape;107;p14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08" name="Google Shape;108;p14"/>
          <p:cNvSpPr txBox="1">
            <a:spLocks noGrp="1"/>
          </p:cNvSpPr>
          <p:nvPr>
            <p:ph type="ctrTitle"/>
          </p:nvPr>
        </p:nvSpPr>
        <p:spPr>
          <a:xfrm flipH="1">
            <a:off x="623625" y="2236500"/>
            <a:ext cx="3576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"/>
          </p:nvPr>
        </p:nvSpPr>
        <p:spPr>
          <a:xfrm flipH="1">
            <a:off x="623500" y="3116767"/>
            <a:ext cx="362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None/>
              <a:defRPr sz="14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4099510" y="-103020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3414640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3622740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2" hasCustomPrompt="1"/>
          </p:nvPr>
        </p:nvSpPr>
        <p:spPr>
          <a:xfrm>
            <a:off x="3699102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5"/>
          <p:cNvSpPr txBox="1">
            <a:spLocks noGrp="1"/>
          </p:cNvSpPr>
          <p:nvPr>
            <p:ph type="ctrTitle" idx="3"/>
          </p:nvPr>
        </p:nvSpPr>
        <p:spPr>
          <a:xfrm>
            <a:off x="3414853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4"/>
          </p:nvPr>
        </p:nvSpPr>
        <p:spPr>
          <a:xfrm>
            <a:off x="3587640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title" idx="5" hasCustomPrompt="1"/>
          </p:nvPr>
        </p:nvSpPr>
        <p:spPr>
          <a:xfrm>
            <a:off x="3699102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5"/>
          <p:cNvSpPr txBox="1">
            <a:spLocks noGrp="1"/>
          </p:cNvSpPr>
          <p:nvPr>
            <p:ph type="ctrTitle" idx="6"/>
          </p:nvPr>
        </p:nvSpPr>
        <p:spPr>
          <a:xfrm>
            <a:off x="5582025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7"/>
          </p:nvPr>
        </p:nvSpPr>
        <p:spPr>
          <a:xfrm>
            <a:off x="5789900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title" idx="8" hasCustomPrompt="1"/>
          </p:nvPr>
        </p:nvSpPr>
        <p:spPr>
          <a:xfrm>
            <a:off x="5866262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5"/>
          <p:cNvSpPr txBox="1">
            <a:spLocks noGrp="1"/>
          </p:cNvSpPr>
          <p:nvPr>
            <p:ph type="ctrTitle" idx="9"/>
          </p:nvPr>
        </p:nvSpPr>
        <p:spPr>
          <a:xfrm>
            <a:off x="558198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13"/>
          </p:nvPr>
        </p:nvSpPr>
        <p:spPr>
          <a:xfrm>
            <a:off x="5754800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title" idx="14" hasCustomPrompt="1"/>
          </p:nvPr>
        </p:nvSpPr>
        <p:spPr>
          <a:xfrm>
            <a:off x="5866262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5"/>
          <p:cNvSpPr txBox="1">
            <a:spLocks noGrp="1"/>
          </p:cNvSpPr>
          <p:nvPr>
            <p:ph type="ctrTitle" idx="15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ctrTitle" idx="16"/>
          </p:nvPr>
        </p:nvSpPr>
        <p:spPr>
          <a:xfrm>
            <a:off x="1226125" y="1853313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7"/>
          </p:nvPr>
        </p:nvSpPr>
        <p:spPr>
          <a:xfrm>
            <a:off x="1469325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18" hasCustomPrompt="1"/>
          </p:nvPr>
        </p:nvSpPr>
        <p:spPr>
          <a:xfrm>
            <a:off x="1545687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5"/>
          <p:cNvSpPr txBox="1">
            <a:spLocks noGrp="1"/>
          </p:cNvSpPr>
          <p:nvPr>
            <p:ph type="ctrTitle" idx="19"/>
          </p:nvPr>
        </p:nvSpPr>
        <p:spPr>
          <a:xfrm>
            <a:off x="126143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20"/>
          </p:nvPr>
        </p:nvSpPr>
        <p:spPr>
          <a:xfrm>
            <a:off x="1434225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title" idx="21" hasCustomPrompt="1"/>
          </p:nvPr>
        </p:nvSpPr>
        <p:spPr>
          <a:xfrm>
            <a:off x="1545687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5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 rot="-5400000">
            <a:off x="-101015" y="-226845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9AD7D2">
              <a:alpha val="12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3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/>
          <p:nvPr/>
        </p:nvSpPr>
        <p:spPr>
          <a:xfrm>
            <a:off x="3356560" y="-236370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F2CC">
              <a:alpha val="32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1"/>
          </p:nvPr>
        </p:nvSpPr>
        <p:spPr>
          <a:xfrm>
            <a:off x="2286775" y="1780575"/>
            <a:ext cx="47175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ctrTitle"/>
          </p:nvPr>
        </p:nvSpPr>
        <p:spPr>
          <a:xfrm>
            <a:off x="3099175" y="2412374"/>
            <a:ext cx="3092700" cy="54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CUSTOM_1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>
            <a:spLocks noGrp="1"/>
          </p:cNvSpPr>
          <p:nvPr>
            <p:ph type="ctrTitle"/>
          </p:nvPr>
        </p:nvSpPr>
        <p:spPr>
          <a:xfrm>
            <a:off x="858475" y="2734950"/>
            <a:ext cx="2560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ubTitle" idx="1"/>
          </p:nvPr>
        </p:nvSpPr>
        <p:spPr>
          <a:xfrm>
            <a:off x="1019574" y="2955100"/>
            <a:ext cx="22380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ctrTitle" idx="2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3"/>
          </p:nvPr>
        </p:nvSpPr>
        <p:spPr>
          <a:xfrm>
            <a:off x="5934474" y="2955100"/>
            <a:ext cx="22380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ctrTitle" idx="4"/>
          </p:nvPr>
        </p:nvSpPr>
        <p:spPr>
          <a:xfrm>
            <a:off x="5773375" y="2734950"/>
            <a:ext cx="2560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5"/>
          </p:nvPr>
        </p:nvSpPr>
        <p:spPr>
          <a:xfrm>
            <a:off x="3452999" y="2052750"/>
            <a:ext cx="22380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ctrTitle" idx="6"/>
          </p:nvPr>
        </p:nvSpPr>
        <p:spPr>
          <a:xfrm>
            <a:off x="3291900" y="1832600"/>
            <a:ext cx="2560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"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6_2">
    <p:bg>
      <p:bgPr>
        <a:solidFill>
          <a:srgbClr val="FFFFFF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/>
          <p:nvPr/>
        </p:nvSpPr>
        <p:spPr>
          <a:xfrm>
            <a:off x="2618169" y="-318351"/>
            <a:ext cx="6811569" cy="7337207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E48D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6_2_1"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/>
          <p:nvPr/>
        </p:nvSpPr>
        <p:spPr>
          <a:xfrm rot="5400000">
            <a:off x="3902197" y="260906"/>
            <a:ext cx="5602683" cy="6035175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ADDBD7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1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1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bg>
      <p:bgPr>
        <a:solidFill>
          <a:srgbClr val="FFFF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414640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622740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699102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3"/>
          </p:nvPr>
        </p:nvSpPr>
        <p:spPr>
          <a:xfrm>
            <a:off x="3414853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4"/>
          </p:nvPr>
        </p:nvSpPr>
        <p:spPr>
          <a:xfrm>
            <a:off x="3587640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5" hasCustomPrompt="1"/>
          </p:nvPr>
        </p:nvSpPr>
        <p:spPr>
          <a:xfrm>
            <a:off x="3699102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6"/>
          </p:nvPr>
        </p:nvSpPr>
        <p:spPr>
          <a:xfrm>
            <a:off x="5582025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7"/>
          </p:nvPr>
        </p:nvSpPr>
        <p:spPr>
          <a:xfrm>
            <a:off x="5789900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8" hasCustomPrompt="1"/>
          </p:nvPr>
        </p:nvSpPr>
        <p:spPr>
          <a:xfrm>
            <a:off x="5866262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9"/>
          </p:nvPr>
        </p:nvSpPr>
        <p:spPr>
          <a:xfrm>
            <a:off x="558198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3"/>
          </p:nvPr>
        </p:nvSpPr>
        <p:spPr>
          <a:xfrm>
            <a:off x="5754800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14" hasCustomPrompt="1"/>
          </p:nvPr>
        </p:nvSpPr>
        <p:spPr>
          <a:xfrm>
            <a:off x="5866262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5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16"/>
          </p:nvPr>
        </p:nvSpPr>
        <p:spPr>
          <a:xfrm>
            <a:off x="1226125" y="1853313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7"/>
          </p:nvPr>
        </p:nvSpPr>
        <p:spPr>
          <a:xfrm>
            <a:off x="1469325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8" hasCustomPrompt="1"/>
          </p:nvPr>
        </p:nvSpPr>
        <p:spPr>
          <a:xfrm>
            <a:off x="1545687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ctrTitle" idx="19"/>
          </p:nvPr>
        </p:nvSpPr>
        <p:spPr>
          <a:xfrm>
            <a:off x="126143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20"/>
          </p:nvPr>
        </p:nvSpPr>
        <p:spPr>
          <a:xfrm>
            <a:off x="1434225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1" hasCustomPrompt="1"/>
          </p:nvPr>
        </p:nvSpPr>
        <p:spPr>
          <a:xfrm>
            <a:off x="1545687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_1"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 rot="-5400000">
            <a:off x="126769" y="-375501"/>
            <a:ext cx="6811569" cy="7337207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ADDBD7">
              <a:alpha val="20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ctrTitle"/>
          </p:nvPr>
        </p:nvSpPr>
        <p:spPr>
          <a:xfrm>
            <a:off x="477026" y="15578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B64"/>
              </a:buClr>
              <a:buSzPts val="4800"/>
              <a:buNone/>
              <a:defRPr sz="4800">
                <a:solidFill>
                  <a:srgbClr val="FFCB6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1"/>
          </p:nvPr>
        </p:nvSpPr>
        <p:spPr>
          <a:xfrm flipH="1">
            <a:off x="1674026" y="2409550"/>
            <a:ext cx="3012300" cy="16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2"/>
          <p:cNvSpPr txBox="1"/>
          <p:nvPr/>
        </p:nvSpPr>
        <p:spPr>
          <a:xfrm>
            <a:off x="1263550" y="3683250"/>
            <a:ext cx="3398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CREDITS: This presentation template was created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, including icons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, and infographics &amp; images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. </a:t>
            </a:r>
            <a:endParaRPr sz="9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82" name="Google Shape;18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0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 rot="466977">
            <a:off x="4431599" y="-984378"/>
            <a:ext cx="5995900" cy="6457590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66AAA2">
              <a:alpha val="1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642050" y="12204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subTitle" idx="2"/>
          </p:nvPr>
        </p:nvSpPr>
        <p:spPr>
          <a:xfrm>
            <a:off x="562250" y="914850"/>
            <a:ext cx="284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7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/>
          <p:nvPr/>
        </p:nvSpPr>
        <p:spPr>
          <a:xfrm rot="-5400000">
            <a:off x="-101015" y="-226845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9AD7D2">
              <a:alpha val="12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3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3356560" y="-236370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F2CC">
              <a:alpha val="32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2286775" y="1780575"/>
            <a:ext cx="47175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ctrTitle"/>
          </p:nvPr>
        </p:nvSpPr>
        <p:spPr>
          <a:xfrm>
            <a:off x="3099175" y="2412374"/>
            <a:ext cx="3092700" cy="54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CUSTOM_1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>
            <a:off x="858475" y="2734950"/>
            <a:ext cx="2560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1019574" y="2955100"/>
            <a:ext cx="22380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ctrTitle" idx="2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3"/>
          </p:nvPr>
        </p:nvSpPr>
        <p:spPr>
          <a:xfrm>
            <a:off x="5934474" y="2955100"/>
            <a:ext cx="22380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ctrTitle" idx="4"/>
          </p:nvPr>
        </p:nvSpPr>
        <p:spPr>
          <a:xfrm>
            <a:off x="5773375" y="2734950"/>
            <a:ext cx="2560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subTitle" idx="5"/>
          </p:nvPr>
        </p:nvSpPr>
        <p:spPr>
          <a:xfrm>
            <a:off x="3452999" y="2052750"/>
            <a:ext cx="22380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ctrTitle" idx="6"/>
          </p:nvPr>
        </p:nvSpPr>
        <p:spPr>
          <a:xfrm>
            <a:off x="3291900" y="1832600"/>
            <a:ext cx="2560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6_2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2618169" y="-318351"/>
            <a:ext cx="6811569" cy="7337207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E48D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6_2_1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 rot="5400000">
            <a:off x="3902197" y="260906"/>
            <a:ext cx="5602683" cy="6035175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ADDBD7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_1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 rot="-5400000">
            <a:off x="126769" y="-375501"/>
            <a:ext cx="6811569" cy="7337207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ADDBD7">
              <a:alpha val="20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ctrTitle"/>
          </p:nvPr>
        </p:nvSpPr>
        <p:spPr>
          <a:xfrm>
            <a:off x="477026" y="15578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B64"/>
              </a:buClr>
              <a:buSzPts val="4800"/>
              <a:buNone/>
              <a:defRPr sz="4800">
                <a:solidFill>
                  <a:srgbClr val="FFCB6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subTitle" idx="1"/>
          </p:nvPr>
        </p:nvSpPr>
        <p:spPr>
          <a:xfrm flipH="1">
            <a:off x="1674026" y="2409550"/>
            <a:ext cx="3012300" cy="16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0"/>
          <p:cNvSpPr txBox="1"/>
          <p:nvPr/>
        </p:nvSpPr>
        <p:spPr>
          <a:xfrm>
            <a:off x="1263550" y="3683250"/>
            <a:ext cx="3398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CREDITS: This presentation template was created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, including icons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, and infographics &amp; images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. </a:t>
            </a:r>
            <a:endParaRPr sz="9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8" name="Google Shape;88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ExtraBold"/>
              <a:buNone/>
              <a:defRPr sz="28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r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ExtraBold"/>
              <a:buNone/>
              <a:defRPr sz="28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r" rtl="0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r" rtl="0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r" rtl="0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r" rtl="0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r" rtl="0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r" rtl="0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r" rtl="0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r" rtl="0">
              <a:buNone/>
              <a:defRPr sz="13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F_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camino.instructure.com/groups/73131/users/63924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enters.com/news/understanding-data-center-costs-breakdown-is-the-key-to-better-price-comparison-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2.4.3/security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vrn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pify.com/encyclopedia/customer-segment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subTitle" idx="1"/>
          </p:nvPr>
        </p:nvSpPr>
        <p:spPr>
          <a:xfrm flipH="1">
            <a:off x="742950" y="3101478"/>
            <a:ext cx="3629100" cy="10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Team Sprinters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Members: Bhupinder Jagwani, Moranda Gao, Niveditha Shanbhag, Pallavi Saboo, Pratik Deshmukh, Zhaoyi Zhang,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Madhavi Ranganadha</a:t>
            </a:r>
            <a:endParaRPr sz="1200"/>
          </a:p>
        </p:txBody>
      </p:sp>
      <p:sp>
        <p:nvSpPr>
          <p:cNvPr id="198" name="Google Shape;198;p25"/>
          <p:cNvSpPr txBox="1">
            <a:spLocks noGrp="1"/>
          </p:cNvSpPr>
          <p:nvPr>
            <p:ph type="ctrTitle"/>
          </p:nvPr>
        </p:nvSpPr>
        <p:spPr>
          <a:xfrm flipH="1">
            <a:off x="743025" y="2221200"/>
            <a:ext cx="3571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DRAFT REPORT</a:t>
            </a:r>
            <a:endParaRPr sz="2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99" name="Google Shape;199;p25"/>
          <p:cNvCxnSpPr/>
          <p:nvPr/>
        </p:nvCxnSpPr>
        <p:spPr>
          <a:xfrm>
            <a:off x="862400" y="2981288"/>
            <a:ext cx="10668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975" y="1119075"/>
            <a:ext cx="5548902" cy="40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6790425" y="4785600"/>
            <a:ext cx="3212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[1]: (n.d.). Retrieved from freepix.com: https://www.freepik.com/vectors/business-character</a:t>
            </a:r>
            <a:endParaRPr sz="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9467200" y="1774925"/>
            <a:ext cx="30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"/>
                <a:ea typeface="EB Garamond"/>
                <a:cs typeface="EB Garamond"/>
                <a:sym typeface="EB Garamond"/>
              </a:rPr>
              <a:t>[1]</a:t>
            </a:r>
            <a:endParaRPr sz="8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4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graphicFrame>
        <p:nvGraphicFramePr>
          <p:cNvPr id="379" name="Google Shape;379;p34"/>
          <p:cNvGraphicFramePr/>
          <p:nvPr/>
        </p:nvGraphicFramePr>
        <p:xfrm>
          <a:off x="790975" y="1135960"/>
          <a:ext cx="6609075" cy="3905460"/>
        </p:xfrm>
        <a:graphic>
          <a:graphicData uri="http://schemas.openxmlformats.org/drawingml/2006/table">
            <a:tbl>
              <a:tblPr>
                <a:noFill/>
                <a:tableStyleId>{EA0F022B-FC3E-43AC-A143-B39D755A6386}</a:tableStyleId>
              </a:tblPr>
              <a:tblGrid>
                <a:gridCol w="41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5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PERSONA</a:t>
                      </a:r>
                      <a:endParaRPr sz="1100">
                        <a:solidFill>
                          <a:schemeClr val="accent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THEME</a:t>
                      </a:r>
                      <a:endParaRPr sz="110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USER STORY CONTENT</a:t>
                      </a:r>
                      <a:endParaRPr sz="110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ACCEPTANCE CRITERIA</a:t>
                      </a:r>
                      <a:endParaRPr sz="110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1.</a:t>
                      </a:r>
                      <a:endParaRPr sz="1100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Data Architect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Data Access</a:t>
                      </a:r>
                      <a:endParaRPr sz="11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As a data architect, I want to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maintain HDFS and provide modules/libraries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of  limited data access to data analysts so that data analysts can successfully access to the data.</a:t>
                      </a:r>
                      <a:endParaRPr sz="11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Data analysts can only access to the data they need to perform customer segmentation tasks.</a:t>
                      </a:r>
                      <a:endParaRPr sz="11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HDFS is not affected by Spark implementation.</a:t>
                      </a:r>
                      <a:endParaRPr sz="11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2.</a:t>
                      </a:r>
                      <a:endParaRPr sz="1100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Data Analyst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Customer Data Analysis</a:t>
                      </a:r>
                      <a:endParaRPr sz="11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As a data analyst, I want to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provide analysis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regarding our existing customers so that I can meet the requirements of the asking teams</a:t>
                      </a:r>
                      <a:endParaRPr sz="11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The results of the analysis should check off all the requirements from the asking team.</a:t>
                      </a:r>
                      <a:endParaRPr sz="11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3.</a:t>
                      </a:r>
                      <a:endParaRPr sz="1100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Product Manager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Build customer centric products</a:t>
                      </a:r>
                      <a:endParaRPr sz="11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As a product manager, I want to 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develop products that would resonate with specific target audience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so that I can build products that are viable for the business. </a:t>
                      </a:r>
                      <a:endParaRPr sz="11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Product sales for the new target segment should increase sales by at least 20%</a:t>
                      </a:r>
                      <a:endParaRPr sz="11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0" name="Google Shape;38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81" name="Google Shape;381;p34"/>
          <p:cNvSpPr/>
          <p:nvPr/>
        </p:nvSpPr>
        <p:spPr>
          <a:xfrm>
            <a:off x="7584885" y="3198701"/>
            <a:ext cx="1081101" cy="1399756"/>
          </a:xfrm>
          <a:custGeom>
            <a:avLst/>
            <a:gdLst/>
            <a:ahLst/>
            <a:cxnLst/>
            <a:rect l="l" t="t" r="r" b="b"/>
            <a:pathLst>
              <a:path w="50643" h="65570" extrusionOk="0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4"/>
          <p:cNvSpPr/>
          <p:nvPr/>
        </p:nvSpPr>
        <p:spPr>
          <a:xfrm>
            <a:off x="7913025" y="3737078"/>
            <a:ext cx="433141" cy="1320556"/>
          </a:xfrm>
          <a:custGeom>
            <a:avLst/>
            <a:gdLst/>
            <a:ahLst/>
            <a:cxnLst/>
            <a:rect l="l" t="t" r="r" b="b"/>
            <a:pathLst>
              <a:path w="20290" h="61860" extrusionOk="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4"/>
          <p:cNvSpPr/>
          <p:nvPr/>
        </p:nvSpPr>
        <p:spPr>
          <a:xfrm>
            <a:off x="8393870" y="3633810"/>
            <a:ext cx="711615" cy="1192282"/>
          </a:xfrm>
          <a:custGeom>
            <a:avLst/>
            <a:gdLst/>
            <a:ahLst/>
            <a:cxnLst/>
            <a:rect l="l" t="t" r="r" b="b"/>
            <a:pathLst>
              <a:path w="30064" h="50371" extrusionOk="0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4"/>
          <p:cNvSpPr/>
          <p:nvPr/>
        </p:nvSpPr>
        <p:spPr>
          <a:xfrm>
            <a:off x="8615498" y="4010219"/>
            <a:ext cx="258145" cy="1222627"/>
          </a:xfrm>
          <a:custGeom>
            <a:avLst/>
            <a:gdLst/>
            <a:ahLst/>
            <a:cxnLst/>
            <a:rect l="l" t="t" r="r" b="b"/>
            <a:pathLst>
              <a:path w="10906" h="51653" extrusionOk="0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graphicFrame>
        <p:nvGraphicFramePr>
          <p:cNvPr id="390" name="Google Shape;390;p35"/>
          <p:cNvGraphicFramePr/>
          <p:nvPr>
            <p:extLst>
              <p:ext uri="{D42A27DB-BD31-4B8C-83A1-F6EECF244321}">
                <p14:modId xmlns:p14="http://schemas.microsoft.com/office/powerpoint/2010/main" val="1861875267"/>
              </p:ext>
            </p:extLst>
          </p:nvPr>
        </p:nvGraphicFramePr>
        <p:xfrm>
          <a:off x="790975" y="1390585"/>
          <a:ext cx="6609075" cy="2859264"/>
        </p:xfrm>
        <a:graphic>
          <a:graphicData uri="http://schemas.openxmlformats.org/drawingml/2006/table">
            <a:tbl>
              <a:tblPr>
                <a:noFill/>
                <a:tableStyleId>{EA0F022B-FC3E-43AC-A143-B39D755A6386}</a:tableStyleId>
              </a:tblPr>
              <a:tblGrid>
                <a:gridCol w="41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3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5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5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PERSONA</a:t>
                      </a:r>
                      <a:endParaRPr sz="1100">
                        <a:solidFill>
                          <a:schemeClr val="accent5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THEME</a:t>
                      </a:r>
                      <a:endParaRPr sz="110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USER STORY CONTENT</a:t>
                      </a:r>
                      <a:endParaRPr sz="110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ACCEPTANCE CRITERIA</a:t>
                      </a:r>
                      <a:endParaRPr sz="110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4.</a:t>
                      </a:r>
                      <a:endParaRPr sz="1100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Marketing Manager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Marketing Strategy</a:t>
                      </a:r>
                      <a:endParaRPr sz="11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As a marketing manager, I want to 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 and analyze the market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, so that I can develop, implement and execute strategic market plans.</a:t>
                      </a:r>
                      <a:endParaRPr sz="11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highlight>
                            <a:srgbClr val="00FFFF"/>
                          </a:highlight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After transforming from Hadoop to Apache Spark, the customer segmentation results help generate at least 30%  more leads than before</a:t>
                      </a:r>
                      <a:r>
                        <a:rPr lang="en" sz="1100" dirty="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.</a:t>
                      </a:r>
                      <a:endParaRPr sz="1100" dirty="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5.</a:t>
                      </a:r>
                      <a:endParaRPr sz="1100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Software Tester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Dataframe Architecture Testing</a:t>
                      </a:r>
                      <a:endParaRPr sz="11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As a software tester, I will ensure that module/library released by the data architect has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no major bugs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so that data analyst can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access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the module/library successfully without experiencing major issues</a:t>
                      </a:r>
                      <a:endParaRPr sz="11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Data Analyst should be able to access the module/library without  any major issues like module/library failure or unable to retrieve data from the module</a:t>
                      </a:r>
                      <a:endParaRPr sz="1100" dirty="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1" name="Google Shape;391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92" name="Google Shape;392;p35"/>
          <p:cNvSpPr/>
          <p:nvPr/>
        </p:nvSpPr>
        <p:spPr>
          <a:xfrm>
            <a:off x="7584885" y="3198701"/>
            <a:ext cx="1081101" cy="1399756"/>
          </a:xfrm>
          <a:custGeom>
            <a:avLst/>
            <a:gdLst/>
            <a:ahLst/>
            <a:cxnLst/>
            <a:rect l="l" t="t" r="r" b="b"/>
            <a:pathLst>
              <a:path w="50643" h="65570" extrusionOk="0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5"/>
          <p:cNvSpPr/>
          <p:nvPr/>
        </p:nvSpPr>
        <p:spPr>
          <a:xfrm>
            <a:off x="7913025" y="3737078"/>
            <a:ext cx="433141" cy="1320556"/>
          </a:xfrm>
          <a:custGeom>
            <a:avLst/>
            <a:gdLst/>
            <a:ahLst/>
            <a:cxnLst/>
            <a:rect l="l" t="t" r="r" b="b"/>
            <a:pathLst>
              <a:path w="20290" h="61860" extrusionOk="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5"/>
          <p:cNvSpPr/>
          <p:nvPr/>
        </p:nvSpPr>
        <p:spPr>
          <a:xfrm>
            <a:off x="8393870" y="3633810"/>
            <a:ext cx="711615" cy="1192282"/>
          </a:xfrm>
          <a:custGeom>
            <a:avLst/>
            <a:gdLst/>
            <a:ahLst/>
            <a:cxnLst/>
            <a:rect l="l" t="t" r="r" b="b"/>
            <a:pathLst>
              <a:path w="30064" h="50371" extrusionOk="0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5"/>
          <p:cNvSpPr/>
          <p:nvPr/>
        </p:nvSpPr>
        <p:spPr>
          <a:xfrm>
            <a:off x="8615498" y="4010219"/>
            <a:ext cx="258145" cy="1222627"/>
          </a:xfrm>
          <a:custGeom>
            <a:avLst/>
            <a:gdLst/>
            <a:ahLst/>
            <a:cxnLst/>
            <a:rect l="l" t="t" r="r" b="b"/>
            <a:pathLst>
              <a:path w="10906" h="51653" extrusionOk="0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6"/>
          <p:cNvSpPr txBox="1">
            <a:spLocks noGrp="1"/>
          </p:cNvSpPr>
          <p:nvPr>
            <p:ph type="subTitle" idx="1"/>
          </p:nvPr>
        </p:nvSpPr>
        <p:spPr>
          <a:xfrm>
            <a:off x="2213250" y="505300"/>
            <a:ext cx="47175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System Architecture</a:t>
            </a: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02" name="Google Shape;4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887" y="1565575"/>
            <a:ext cx="5146450" cy="303047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6"/>
          <p:cNvSpPr/>
          <p:nvPr/>
        </p:nvSpPr>
        <p:spPr>
          <a:xfrm>
            <a:off x="8124645" y="3736010"/>
            <a:ext cx="711615" cy="1192282"/>
          </a:xfrm>
          <a:custGeom>
            <a:avLst/>
            <a:gdLst/>
            <a:ahLst/>
            <a:cxnLst/>
            <a:rect l="l" t="t" r="r" b="b"/>
            <a:pathLst>
              <a:path w="30064" h="50371" extrusionOk="0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6"/>
          <p:cNvSpPr/>
          <p:nvPr/>
        </p:nvSpPr>
        <p:spPr>
          <a:xfrm>
            <a:off x="8346273" y="4112419"/>
            <a:ext cx="258145" cy="1222627"/>
          </a:xfrm>
          <a:custGeom>
            <a:avLst/>
            <a:gdLst/>
            <a:ahLst/>
            <a:cxnLst/>
            <a:rect l="l" t="t" r="r" b="b"/>
            <a:pathLst>
              <a:path w="10906" h="51653" extrusionOk="0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6"/>
          <p:cNvSpPr/>
          <p:nvPr/>
        </p:nvSpPr>
        <p:spPr>
          <a:xfrm>
            <a:off x="76660" y="3453301"/>
            <a:ext cx="1081101" cy="1399756"/>
          </a:xfrm>
          <a:custGeom>
            <a:avLst/>
            <a:gdLst/>
            <a:ahLst/>
            <a:cxnLst/>
            <a:rect l="l" t="t" r="r" b="b"/>
            <a:pathLst>
              <a:path w="50643" h="65570" extrusionOk="0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6"/>
          <p:cNvSpPr/>
          <p:nvPr/>
        </p:nvSpPr>
        <p:spPr>
          <a:xfrm>
            <a:off x="404800" y="3991678"/>
            <a:ext cx="433141" cy="1320556"/>
          </a:xfrm>
          <a:custGeom>
            <a:avLst/>
            <a:gdLst/>
            <a:ahLst/>
            <a:cxnLst/>
            <a:rect l="l" t="t" r="r" b="b"/>
            <a:pathLst>
              <a:path w="20290" h="61860" extrusionOk="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7705626" y="4667826"/>
            <a:ext cx="711558" cy="489052"/>
          </a:xfrm>
          <a:custGeom>
            <a:avLst/>
            <a:gdLst/>
            <a:ahLst/>
            <a:cxnLst/>
            <a:rect l="l" t="t" r="r" b="b"/>
            <a:pathLst>
              <a:path w="39145" h="27894" extrusionOk="0">
                <a:moveTo>
                  <a:pt x="16693" y="1"/>
                </a:moveTo>
                <a:cubicBezTo>
                  <a:pt x="16372" y="1"/>
                  <a:pt x="16051" y="15"/>
                  <a:pt x="15729" y="45"/>
                </a:cubicBezTo>
                <a:cubicBezTo>
                  <a:pt x="11229" y="453"/>
                  <a:pt x="7645" y="3628"/>
                  <a:pt x="6505" y="7738"/>
                </a:cubicBezTo>
                <a:cubicBezTo>
                  <a:pt x="6299" y="8488"/>
                  <a:pt x="5652" y="9032"/>
                  <a:pt x="4881" y="9108"/>
                </a:cubicBezTo>
                <a:cubicBezTo>
                  <a:pt x="4588" y="9138"/>
                  <a:pt x="4297" y="9193"/>
                  <a:pt x="4013" y="9268"/>
                </a:cubicBezTo>
                <a:cubicBezTo>
                  <a:pt x="1781" y="9873"/>
                  <a:pt x="151" y="11899"/>
                  <a:pt x="64" y="14213"/>
                </a:cubicBezTo>
                <a:cubicBezTo>
                  <a:pt x="0" y="15631"/>
                  <a:pt x="505" y="17019"/>
                  <a:pt x="1467" y="18068"/>
                </a:cubicBezTo>
                <a:cubicBezTo>
                  <a:pt x="2026" y="18679"/>
                  <a:pt x="2268" y="19508"/>
                  <a:pt x="2078" y="20315"/>
                </a:cubicBezTo>
                <a:cubicBezTo>
                  <a:pt x="1718" y="21824"/>
                  <a:pt x="1663" y="23394"/>
                  <a:pt x="1914" y="24927"/>
                </a:cubicBezTo>
                <a:cubicBezTo>
                  <a:pt x="2081" y="25952"/>
                  <a:pt x="2386" y="26950"/>
                  <a:pt x="2822" y="27894"/>
                </a:cubicBezTo>
                <a:lnTo>
                  <a:pt x="37357" y="27891"/>
                </a:lnTo>
                <a:cubicBezTo>
                  <a:pt x="38534" y="26001"/>
                  <a:pt x="39144" y="23745"/>
                  <a:pt x="38933" y="21392"/>
                </a:cubicBezTo>
                <a:cubicBezTo>
                  <a:pt x="38769" y="19565"/>
                  <a:pt x="38131" y="17811"/>
                  <a:pt x="37085" y="16305"/>
                </a:cubicBezTo>
                <a:cubicBezTo>
                  <a:pt x="36468" y="15413"/>
                  <a:pt x="36232" y="14309"/>
                  <a:pt x="36426" y="13242"/>
                </a:cubicBezTo>
                <a:cubicBezTo>
                  <a:pt x="36613" y="12199"/>
                  <a:pt x="36604" y="11125"/>
                  <a:pt x="36402" y="10085"/>
                </a:cubicBezTo>
                <a:cubicBezTo>
                  <a:pt x="35642" y="6114"/>
                  <a:pt x="32122" y="3172"/>
                  <a:pt x="28082" y="3123"/>
                </a:cubicBezTo>
                <a:cubicBezTo>
                  <a:pt x="28034" y="3122"/>
                  <a:pt x="27985" y="3122"/>
                  <a:pt x="27937" y="3122"/>
                </a:cubicBezTo>
                <a:cubicBezTo>
                  <a:pt x="27285" y="3122"/>
                  <a:pt x="26638" y="3198"/>
                  <a:pt x="26005" y="3347"/>
                </a:cubicBezTo>
                <a:cubicBezTo>
                  <a:pt x="25830" y="3387"/>
                  <a:pt x="25654" y="3407"/>
                  <a:pt x="25479" y="3407"/>
                </a:cubicBezTo>
                <a:cubicBezTo>
                  <a:pt x="24852" y="3407"/>
                  <a:pt x="24242" y="3157"/>
                  <a:pt x="23767" y="2727"/>
                </a:cubicBezTo>
                <a:cubicBezTo>
                  <a:pt x="21820" y="963"/>
                  <a:pt x="19296" y="1"/>
                  <a:pt x="16693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6"/>
          <p:cNvSpPr/>
          <p:nvPr/>
        </p:nvSpPr>
        <p:spPr>
          <a:xfrm>
            <a:off x="885645" y="3888410"/>
            <a:ext cx="711615" cy="1192282"/>
          </a:xfrm>
          <a:custGeom>
            <a:avLst/>
            <a:gdLst/>
            <a:ahLst/>
            <a:cxnLst/>
            <a:rect l="l" t="t" r="r" b="b"/>
            <a:pathLst>
              <a:path w="30064" h="50371" extrusionOk="0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6"/>
          <p:cNvSpPr/>
          <p:nvPr/>
        </p:nvSpPr>
        <p:spPr>
          <a:xfrm>
            <a:off x="1107273" y="4264819"/>
            <a:ext cx="258145" cy="1222627"/>
          </a:xfrm>
          <a:custGeom>
            <a:avLst/>
            <a:gdLst/>
            <a:ahLst/>
            <a:cxnLst/>
            <a:rect l="l" t="t" r="r" b="b"/>
            <a:pathLst>
              <a:path w="10906" h="51653" extrusionOk="0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7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System Architecture</a:t>
            </a:r>
            <a:endParaRPr/>
          </a:p>
        </p:txBody>
      </p:sp>
      <p:graphicFrame>
        <p:nvGraphicFramePr>
          <p:cNvPr id="415" name="Google Shape;415;p37"/>
          <p:cNvGraphicFramePr/>
          <p:nvPr/>
        </p:nvGraphicFramePr>
        <p:xfrm>
          <a:off x="273275" y="1045195"/>
          <a:ext cx="8575000" cy="3495155"/>
        </p:xfrm>
        <a:graphic>
          <a:graphicData uri="http://schemas.openxmlformats.org/drawingml/2006/table">
            <a:tbl>
              <a:tblPr firstRow="1" bandRow="1">
                <a:noFill/>
                <a:tableStyleId>{685EDAEE-938B-4AB0-90C3-764DCEF4564B}</a:tableStyleId>
              </a:tblPr>
              <a:tblGrid>
                <a:gridCol w="179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Data Visualization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            </a:t>
                      </a:r>
                      <a:endParaRPr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Data Access</a:t>
                      </a:r>
                      <a:endParaRPr sz="1400" b="1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Data Processing Layer</a:t>
                      </a:r>
                      <a:endParaRPr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b="1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Cluster Resource Management</a:t>
                      </a:r>
                      <a:endParaRPr sz="1400" b="1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Data Storage  Layer</a:t>
                      </a:r>
                      <a:endParaRPr sz="1400" b="1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                </a:t>
                      </a: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6" name="Google Shape;416;p37"/>
          <p:cNvSpPr txBox="1"/>
          <p:nvPr/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17" name="Google Shape;417;p37"/>
          <p:cNvGraphicFramePr/>
          <p:nvPr/>
        </p:nvGraphicFramePr>
        <p:xfrm>
          <a:off x="273275" y="1045195"/>
          <a:ext cx="8575000" cy="3495155"/>
        </p:xfrm>
        <a:graphic>
          <a:graphicData uri="http://schemas.openxmlformats.org/drawingml/2006/table">
            <a:tbl>
              <a:tblPr firstRow="1" bandRow="1">
                <a:noFill/>
                <a:tableStyleId>{685EDAEE-938B-4AB0-90C3-764DCEF4564B}</a:tableStyleId>
              </a:tblPr>
              <a:tblGrid>
                <a:gridCol w="179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Data Visualization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Data Access</a:t>
                      </a:r>
                      <a:endParaRPr sz="1400" b="1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Data Processing Layer</a:t>
                      </a:r>
                      <a:endParaRPr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b="1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Cluster Resource Management</a:t>
                      </a:r>
                      <a:endParaRPr sz="1400" b="1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Data Storage  Layer</a:t>
                      </a:r>
                      <a:endParaRPr sz="1400" b="1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                </a:t>
                      </a: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8" name="Google Shape;418;p37"/>
          <p:cNvSpPr/>
          <p:nvPr/>
        </p:nvSpPr>
        <p:spPr>
          <a:xfrm>
            <a:off x="2625375" y="3917700"/>
            <a:ext cx="5513100" cy="477300"/>
          </a:xfrm>
          <a:prstGeom prst="roundRect">
            <a:avLst>
              <a:gd name="adj" fmla="val 16667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</a:t>
            </a:r>
            <a:r>
              <a:rPr lang="en" b="1"/>
              <a:t>HDFS(On premise)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                  (Hadoop Distributed File System)</a:t>
            </a:r>
            <a:endParaRPr b="1"/>
          </a:p>
        </p:txBody>
      </p:sp>
      <p:sp>
        <p:nvSpPr>
          <p:cNvPr id="419" name="Google Shape;419;p37"/>
          <p:cNvSpPr txBox="1"/>
          <p:nvPr/>
        </p:nvSpPr>
        <p:spPr>
          <a:xfrm>
            <a:off x="2711025" y="3584075"/>
            <a:ext cx="534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37"/>
          <p:cNvSpPr/>
          <p:nvPr/>
        </p:nvSpPr>
        <p:spPr>
          <a:xfrm>
            <a:off x="2665125" y="3232525"/>
            <a:ext cx="5433600" cy="4002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</a:t>
            </a:r>
            <a:r>
              <a:rPr lang="en" b="1"/>
              <a:t> 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                                     YARN 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             </a:t>
            </a:r>
            <a:endParaRPr b="1"/>
          </a:p>
        </p:txBody>
      </p:sp>
      <p:sp>
        <p:nvSpPr>
          <p:cNvPr id="421" name="Google Shape;421;p37"/>
          <p:cNvSpPr/>
          <p:nvPr/>
        </p:nvSpPr>
        <p:spPr>
          <a:xfrm>
            <a:off x="2665125" y="2571750"/>
            <a:ext cx="5433600" cy="4773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</a:t>
            </a:r>
            <a:r>
              <a:rPr lang="en" b="1"/>
              <a:t>MapReduce</a:t>
            </a:r>
            <a:endParaRPr b="1"/>
          </a:p>
        </p:txBody>
      </p:sp>
      <p:sp>
        <p:nvSpPr>
          <p:cNvPr id="422" name="Google Shape;422;p37"/>
          <p:cNvSpPr/>
          <p:nvPr/>
        </p:nvSpPr>
        <p:spPr>
          <a:xfrm>
            <a:off x="2711025" y="1769075"/>
            <a:ext cx="5341800" cy="5691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7"/>
          <p:cNvSpPr txBox="1"/>
          <p:nvPr/>
        </p:nvSpPr>
        <p:spPr>
          <a:xfrm>
            <a:off x="2848900" y="1853525"/>
            <a:ext cx="10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Hive (SQL)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37"/>
          <p:cNvSpPr txBox="1"/>
          <p:nvPr/>
        </p:nvSpPr>
        <p:spPr>
          <a:xfrm>
            <a:off x="4339350" y="1745825"/>
            <a:ext cx="178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            Mahout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(Machine Learning)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37"/>
          <p:cNvSpPr txBox="1"/>
          <p:nvPr/>
        </p:nvSpPr>
        <p:spPr>
          <a:xfrm>
            <a:off x="6367250" y="176907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Pig (DataFlow)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6" name="Google Shape;426;p37"/>
          <p:cNvCxnSpPr/>
          <p:nvPr/>
        </p:nvCxnSpPr>
        <p:spPr>
          <a:xfrm>
            <a:off x="4192675" y="1799075"/>
            <a:ext cx="0" cy="509100"/>
          </a:xfrm>
          <a:prstGeom prst="straightConnector1">
            <a:avLst/>
          </a:prstGeom>
          <a:noFill/>
          <a:ln w="9525" cap="flat" cmpd="sng">
            <a:solidFill>
              <a:srgbClr val="1B212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37"/>
          <p:cNvCxnSpPr/>
          <p:nvPr/>
        </p:nvCxnSpPr>
        <p:spPr>
          <a:xfrm>
            <a:off x="6266500" y="1791575"/>
            <a:ext cx="0" cy="524100"/>
          </a:xfrm>
          <a:prstGeom prst="straightConnector1">
            <a:avLst/>
          </a:prstGeom>
          <a:noFill/>
          <a:ln w="9525" cap="flat" cmpd="sng">
            <a:solidFill>
              <a:srgbClr val="1B21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37"/>
          <p:cNvSpPr/>
          <p:nvPr/>
        </p:nvSpPr>
        <p:spPr>
          <a:xfrm>
            <a:off x="2755175" y="1138000"/>
            <a:ext cx="5366400" cy="477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               Real Time Dashboards or Tableau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                                (Java, C++, Python)  </a:t>
            </a:r>
            <a:endParaRPr b="1"/>
          </a:p>
        </p:txBody>
      </p:sp>
      <p:sp>
        <p:nvSpPr>
          <p:cNvPr id="429" name="Google Shape;429;p37"/>
          <p:cNvSpPr txBox="1"/>
          <p:nvPr/>
        </p:nvSpPr>
        <p:spPr>
          <a:xfrm>
            <a:off x="273275" y="4739225"/>
            <a:ext cx="4155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B212C"/>
                </a:solidFill>
                <a:latin typeface="EB Garamond"/>
                <a:ea typeface="EB Garamond"/>
                <a:cs typeface="EB Garamond"/>
                <a:sym typeface="EB Garamond"/>
              </a:rPr>
              <a:t>[1]: </a:t>
            </a: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Kaplarevic, V. (2020, May 25). </a:t>
            </a:r>
            <a:r>
              <a:rPr lang="en" sz="800" i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Apache Hadoop Architecture Explained (with Diagrams)</a:t>
            </a: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Retrieved from phoenixnap.com: https://phoenixnap.com/kb/apache-hadoop-architecture-explained</a:t>
            </a:r>
            <a:endParaRPr sz="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B212C"/>
                </a:solidFill>
                <a:latin typeface="EB Garamond"/>
                <a:ea typeface="EB Garamond"/>
                <a:cs typeface="EB Garamond"/>
                <a:sym typeface="EB Garamond"/>
              </a:rPr>
              <a:t>] </a:t>
            </a:r>
            <a:endParaRPr sz="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30" name="Google Shape;430;p37"/>
          <p:cNvSpPr txBox="1"/>
          <p:nvPr/>
        </p:nvSpPr>
        <p:spPr>
          <a:xfrm>
            <a:off x="8848275" y="1130350"/>
            <a:ext cx="357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B212C"/>
                </a:solidFill>
                <a:latin typeface="EB Garamond"/>
                <a:ea typeface="EB Garamond"/>
                <a:cs typeface="EB Garamond"/>
                <a:sym typeface="EB Garamond"/>
              </a:rPr>
              <a:t>[1]</a:t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31" name="Google Shape;431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8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System Architecture</a:t>
            </a:r>
            <a:endParaRPr/>
          </a:p>
        </p:txBody>
      </p:sp>
      <p:graphicFrame>
        <p:nvGraphicFramePr>
          <p:cNvPr id="437" name="Google Shape;437;p38"/>
          <p:cNvGraphicFramePr/>
          <p:nvPr/>
        </p:nvGraphicFramePr>
        <p:xfrm>
          <a:off x="273275" y="1045195"/>
          <a:ext cx="8575000" cy="3495155"/>
        </p:xfrm>
        <a:graphic>
          <a:graphicData uri="http://schemas.openxmlformats.org/drawingml/2006/table">
            <a:tbl>
              <a:tblPr firstRow="1" bandRow="1">
                <a:noFill/>
                <a:tableStyleId>{685EDAEE-938B-4AB0-90C3-764DCEF4564B}</a:tableStyleId>
              </a:tblPr>
              <a:tblGrid>
                <a:gridCol w="179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Data Visualization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            </a:t>
                      </a:r>
                      <a:endParaRPr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Data Access</a:t>
                      </a:r>
                      <a:endParaRPr sz="1400" b="1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Data Processing Layer</a:t>
                      </a:r>
                      <a:endParaRPr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b="1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Cluster Resource Management</a:t>
                      </a:r>
                      <a:endParaRPr sz="1400" b="1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Data Storage  Layer</a:t>
                      </a:r>
                      <a:endParaRPr sz="1400" b="1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                </a:t>
                      </a: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38" name="Google Shape;438;p38"/>
          <p:cNvSpPr txBox="1"/>
          <p:nvPr/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39" name="Google Shape;439;p38"/>
          <p:cNvGraphicFramePr/>
          <p:nvPr/>
        </p:nvGraphicFramePr>
        <p:xfrm>
          <a:off x="273275" y="1045195"/>
          <a:ext cx="8575000" cy="3495155"/>
        </p:xfrm>
        <a:graphic>
          <a:graphicData uri="http://schemas.openxmlformats.org/drawingml/2006/table">
            <a:tbl>
              <a:tblPr firstRow="1" bandRow="1">
                <a:noFill/>
                <a:tableStyleId>{685EDAEE-938B-4AB0-90C3-764DCEF4564B}</a:tableStyleId>
              </a:tblPr>
              <a:tblGrid>
                <a:gridCol w="179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Data Visualization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Data Access</a:t>
                      </a:r>
                      <a:endParaRPr sz="1400" b="1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Data Processing Layer</a:t>
                      </a:r>
                      <a:endParaRPr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b="1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Cluster Resource Management</a:t>
                      </a:r>
                      <a:endParaRPr sz="1400" b="1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Dta Storage  Layer</a:t>
                      </a:r>
                      <a:endParaRPr sz="1400" b="1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                </a:t>
                      </a: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40" name="Google Shape;440;p38"/>
          <p:cNvSpPr/>
          <p:nvPr/>
        </p:nvSpPr>
        <p:spPr>
          <a:xfrm>
            <a:off x="2625375" y="3917700"/>
            <a:ext cx="5513100" cy="477300"/>
          </a:xfrm>
          <a:prstGeom prst="roundRect">
            <a:avLst>
              <a:gd name="adj" fmla="val 16667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</a:t>
            </a:r>
            <a:r>
              <a:rPr lang="en" b="1"/>
              <a:t>HDFS(On premise)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                  (Hadoop Distributed File System)</a:t>
            </a:r>
            <a:endParaRPr b="1"/>
          </a:p>
        </p:txBody>
      </p:sp>
      <p:sp>
        <p:nvSpPr>
          <p:cNvPr id="441" name="Google Shape;441;p38"/>
          <p:cNvSpPr txBox="1"/>
          <p:nvPr/>
        </p:nvSpPr>
        <p:spPr>
          <a:xfrm>
            <a:off x="2711025" y="3584075"/>
            <a:ext cx="534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38"/>
          <p:cNvSpPr/>
          <p:nvPr/>
        </p:nvSpPr>
        <p:spPr>
          <a:xfrm>
            <a:off x="2665125" y="3232525"/>
            <a:ext cx="5433600" cy="4002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</a:t>
            </a:r>
            <a:r>
              <a:rPr lang="en" b="1"/>
              <a:t> 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                                     YARN 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             </a:t>
            </a:r>
            <a:endParaRPr b="1"/>
          </a:p>
        </p:txBody>
      </p:sp>
      <p:sp>
        <p:nvSpPr>
          <p:cNvPr id="443" name="Google Shape;443;p38"/>
          <p:cNvSpPr/>
          <p:nvPr/>
        </p:nvSpPr>
        <p:spPr>
          <a:xfrm>
            <a:off x="2665125" y="2571750"/>
            <a:ext cx="5433600" cy="4773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</a:t>
            </a:r>
            <a:r>
              <a:rPr lang="en" b="1"/>
              <a:t>MapReduce</a:t>
            </a:r>
            <a:endParaRPr b="1"/>
          </a:p>
        </p:txBody>
      </p:sp>
      <p:sp>
        <p:nvSpPr>
          <p:cNvPr id="444" name="Google Shape;444;p38"/>
          <p:cNvSpPr/>
          <p:nvPr/>
        </p:nvSpPr>
        <p:spPr>
          <a:xfrm>
            <a:off x="2711025" y="1769075"/>
            <a:ext cx="5341800" cy="5691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8"/>
          <p:cNvSpPr txBox="1"/>
          <p:nvPr/>
        </p:nvSpPr>
        <p:spPr>
          <a:xfrm>
            <a:off x="2848900" y="1853525"/>
            <a:ext cx="10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Hive (SQL)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38"/>
          <p:cNvSpPr txBox="1"/>
          <p:nvPr/>
        </p:nvSpPr>
        <p:spPr>
          <a:xfrm>
            <a:off x="4339350" y="1745825"/>
            <a:ext cx="178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            Mahout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(Machine Learning)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8"/>
          <p:cNvSpPr txBox="1"/>
          <p:nvPr/>
        </p:nvSpPr>
        <p:spPr>
          <a:xfrm>
            <a:off x="6367250" y="1769075"/>
            <a:ext cx="16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Pig (DataFlow)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8" name="Google Shape;448;p38"/>
          <p:cNvCxnSpPr/>
          <p:nvPr/>
        </p:nvCxnSpPr>
        <p:spPr>
          <a:xfrm>
            <a:off x="4192675" y="1799075"/>
            <a:ext cx="0" cy="509100"/>
          </a:xfrm>
          <a:prstGeom prst="straightConnector1">
            <a:avLst/>
          </a:prstGeom>
          <a:noFill/>
          <a:ln w="9525" cap="flat" cmpd="sng">
            <a:solidFill>
              <a:srgbClr val="1B212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38"/>
          <p:cNvCxnSpPr/>
          <p:nvPr/>
        </p:nvCxnSpPr>
        <p:spPr>
          <a:xfrm>
            <a:off x="6266500" y="1791575"/>
            <a:ext cx="0" cy="524100"/>
          </a:xfrm>
          <a:prstGeom prst="straightConnector1">
            <a:avLst/>
          </a:prstGeom>
          <a:noFill/>
          <a:ln w="9525" cap="flat" cmpd="sng">
            <a:solidFill>
              <a:srgbClr val="1B21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38"/>
          <p:cNvSpPr/>
          <p:nvPr/>
        </p:nvSpPr>
        <p:spPr>
          <a:xfrm>
            <a:off x="2755175" y="1138000"/>
            <a:ext cx="5366400" cy="477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               Real Time Dashboards or Tableau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                                (Java, C++, Python)  </a:t>
            </a:r>
            <a:endParaRPr b="1"/>
          </a:p>
        </p:txBody>
      </p:sp>
      <p:sp>
        <p:nvSpPr>
          <p:cNvPr id="451" name="Google Shape;451;p38"/>
          <p:cNvSpPr txBox="1"/>
          <p:nvPr/>
        </p:nvSpPr>
        <p:spPr>
          <a:xfrm>
            <a:off x="273275" y="4739225"/>
            <a:ext cx="41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8"/>
          <p:cNvSpPr txBox="1"/>
          <p:nvPr/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1B212C"/>
                </a:solidFill>
                <a:latin typeface="Montserrat"/>
                <a:ea typeface="Montserrat"/>
                <a:cs typeface="Montserrat"/>
                <a:sym typeface="Montserrat"/>
              </a:rPr>
              <a:t>            </a:t>
            </a:r>
            <a:endParaRPr sz="2400" b="1">
              <a:solidFill>
                <a:srgbClr val="1B212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38"/>
          <p:cNvSpPr txBox="1"/>
          <p:nvPr/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54" name="Google Shape;454;p38"/>
          <p:cNvGraphicFramePr/>
          <p:nvPr/>
        </p:nvGraphicFramePr>
        <p:xfrm>
          <a:off x="273275" y="1045195"/>
          <a:ext cx="8575000" cy="3774800"/>
        </p:xfrm>
        <a:graphic>
          <a:graphicData uri="http://schemas.openxmlformats.org/drawingml/2006/table">
            <a:tbl>
              <a:tblPr firstRow="1" bandRow="1">
                <a:noFill/>
                <a:tableStyleId>{685EDAEE-938B-4AB0-90C3-764DCEF4564B}</a:tableStyleId>
              </a:tblPr>
              <a:tblGrid>
                <a:gridCol w="179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3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Data Visualization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Data Access</a:t>
                      </a:r>
                      <a:endParaRPr sz="1400" b="1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Data Processing Layer</a:t>
                      </a:r>
                      <a:endParaRPr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b="1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Cluster Resource Management</a:t>
                      </a:r>
                      <a:endParaRPr sz="1400" b="1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1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Data Storage  Layer</a:t>
                      </a:r>
                      <a:endParaRPr sz="1400" b="1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                </a:t>
                      </a:r>
                      <a:endParaRPr sz="1400" u="none" strike="noStrike" cap="none"/>
                    </a:p>
                  </a:txBody>
                  <a:tcPr marL="91450" marR="91450" marT="34300" marB="34300">
                    <a:solidFill>
                      <a:srgbClr val="D8D8D8">
                        <a:alpha val="4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55" name="Google Shape;455;p38"/>
          <p:cNvSpPr/>
          <p:nvPr/>
        </p:nvSpPr>
        <p:spPr>
          <a:xfrm>
            <a:off x="2688050" y="4160013"/>
            <a:ext cx="5513100" cy="477300"/>
          </a:xfrm>
          <a:prstGeom prst="roundRect">
            <a:avLst>
              <a:gd name="adj" fmla="val 16667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</a:t>
            </a:r>
            <a:r>
              <a:rPr lang="en" b="1"/>
              <a:t>HDFS or Cloud Storage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                 </a:t>
            </a:r>
            <a:endParaRPr b="1"/>
          </a:p>
        </p:txBody>
      </p:sp>
      <p:sp>
        <p:nvSpPr>
          <p:cNvPr id="456" name="Google Shape;456;p38"/>
          <p:cNvSpPr txBox="1"/>
          <p:nvPr/>
        </p:nvSpPr>
        <p:spPr>
          <a:xfrm>
            <a:off x="2711025" y="3584075"/>
            <a:ext cx="534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38"/>
          <p:cNvSpPr/>
          <p:nvPr/>
        </p:nvSpPr>
        <p:spPr>
          <a:xfrm>
            <a:off x="2688050" y="3538125"/>
            <a:ext cx="5433600" cy="4002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</a:t>
            </a:r>
            <a:r>
              <a:rPr lang="en" b="1"/>
              <a:t> 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                                     YARN 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             </a:t>
            </a:r>
            <a:endParaRPr b="1"/>
          </a:p>
        </p:txBody>
      </p:sp>
      <p:sp>
        <p:nvSpPr>
          <p:cNvPr id="458" name="Google Shape;458;p38"/>
          <p:cNvSpPr/>
          <p:nvPr/>
        </p:nvSpPr>
        <p:spPr>
          <a:xfrm>
            <a:off x="2688050" y="2676675"/>
            <a:ext cx="5513100" cy="5691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</a:t>
            </a:r>
            <a:r>
              <a:rPr lang="en" b="1"/>
              <a:t>Apache Spark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     (Spark Core Engine, Batch &amp; Real time Processing)</a:t>
            </a:r>
            <a:endParaRPr b="1"/>
          </a:p>
        </p:txBody>
      </p:sp>
      <p:sp>
        <p:nvSpPr>
          <p:cNvPr id="459" name="Google Shape;459;p38"/>
          <p:cNvSpPr/>
          <p:nvPr/>
        </p:nvSpPr>
        <p:spPr>
          <a:xfrm>
            <a:off x="2756975" y="1906925"/>
            <a:ext cx="5341800" cy="5691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8"/>
          <p:cNvSpPr txBox="1"/>
          <p:nvPr/>
        </p:nvSpPr>
        <p:spPr>
          <a:xfrm>
            <a:off x="2883350" y="1990650"/>
            <a:ext cx="10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Spark SQL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38"/>
          <p:cNvSpPr txBox="1"/>
          <p:nvPr/>
        </p:nvSpPr>
        <p:spPr>
          <a:xfrm>
            <a:off x="4199325" y="1991788"/>
            <a:ext cx="13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  Spark MLib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38"/>
          <p:cNvSpPr txBox="1"/>
          <p:nvPr/>
        </p:nvSpPr>
        <p:spPr>
          <a:xfrm>
            <a:off x="6926925" y="1883675"/>
            <a:ext cx="1125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Spark Streaming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38"/>
          <p:cNvSpPr/>
          <p:nvPr/>
        </p:nvSpPr>
        <p:spPr>
          <a:xfrm>
            <a:off x="2755175" y="1138000"/>
            <a:ext cx="5366400" cy="477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               Real Time Dashboards or Tableau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                 (SQL/Java/Python/Scala/SparkR)</a:t>
            </a:r>
            <a:endParaRPr b="1"/>
          </a:p>
        </p:txBody>
      </p:sp>
      <p:sp>
        <p:nvSpPr>
          <p:cNvPr id="464" name="Google Shape;464;p38"/>
          <p:cNvSpPr txBox="1"/>
          <p:nvPr/>
        </p:nvSpPr>
        <p:spPr>
          <a:xfrm>
            <a:off x="5649825" y="1991788"/>
            <a:ext cx="13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 DataFrames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5" name="Google Shape;465;p38"/>
          <p:cNvCxnSpPr/>
          <p:nvPr/>
        </p:nvCxnSpPr>
        <p:spPr>
          <a:xfrm>
            <a:off x="4102825" y="1946600"/>
            <a:ext cx="0" cy="479100"/>
          </a:xfrm>
          <a:prstGeom prst="straightConnector1">
            <a:avLst/>
          </a:prstGeom>
          <a:noFill/>
          <a:ln w="9525" cap="flat" cmpd="sng">
            <a:solidFill>
              <a:srgbClr val="1B212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38"/>
          <p:cNvCxnSpPr/>
          <p:nvPr/>
        </p:nvCxnSpPr>
        <p:spPr>
          <a:xfrm>
            <a:off x="5532825" y="1939100"/>
            <a:ext cx="0" cy="516600"/>
          </a:xfrm>
          <a:prstGeom prst="straightConnector1">
            <a:avLst/>
          </a:prstGeom>
          <a:noFill/>
          <a:ln w="9525" cap="flat" cmpd="sng">
            <a:solidFill>
              <a:srgbClr val="1B212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38"/>
          <p:cNvCxnSpPr/>
          <p:nvPr/>
        </p:nvCxnSpPr>
        <p:spPr>
          <a:xfrm flipH="1">
            <a:off x="6865475" y="1931625"/>
            <a:ext cx="7500" cy="539100"/>
          </a:xfrm>
          <a:prstGeom prst="straightConnector1">
            <a:avLst/>
          </a:prstGeom>
          <a:noFill/>
          <a:ln w="9525" cap="flat" cmpd="sng">
            <a:solidFill>
              <a:srgbClr val="1B21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38"/>
          <p:cNvSpPr txBox="1"/>
          <p:nvPr/>
        </p:nvSpPr>
        <p:spPr>
          <a:xfrm>
            <a:off x="214825" y="4831100"/>
            <a:ext cx="863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B212C"/>
                </a:solidFill>
                <a:latin typeface="EB Garamond"/>
                <a:ea typeface="EB Garamond"/>
                <a:cs typeface="EB Garamond"/>
                <a:sym typeface="EB Garamond"/>
              </a:rPr>
              <a:t>[1]: </a:t>
            </a: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Chinchole, A. (2021, October 7). </a:t>
            </a:r>
            <a:r>
              <a:rPr lang="en" sz="800" i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Hadoop vs Spark: A Comparative Study</a:t>
            </a: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Retrieved from cloudlytics.com: https://cloudlytics.com/hadoop-vs-spark-a-comparative-study/</a:t>
            </a:r>
            <a:endParaRPr sz="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B212C"/>
              </a:solidFill>
            </a:endParaRPr>
          </a:p>
        </p:txBody>
      </p:sp>
      <p:sp>
        <p:nvSpPr>
          <p:cNvPr id="469" name="Google Shape;469;p38"/>
          <p:cNvSpPr txBox="1"/>
          <p:nvPr/>
        </p:nvSpPr>
        <p:spPr>
          <a:xfrm>
            <a:off x="8855625" y="1101050"/>
            <a:ext cx="377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B Garamond"/>
                <a:ea typeface="EB Garamond"/>
                <a:cs typeface="EB Garamond"/>
                <a:sym typeface="EB Garamond"/>
              </a:rPr>
              <a:t>[1]</a:t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0" name="Google Shape;470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>
            <a:spLocks noGrp="1"/>
          </p:cNvSpPr>
          <p:nvPr>
            <p:ph type="subTitle" idx="1"/>
          </p:nvPr>
        </p:nvSpPr>
        <p:spPr>
          <a:xfrm>
            <a:off x="2213250" y="514200"/>
            <a:ext cx="47175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Roadmap</a:t>
            </a: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77" name="Google Shape;4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075" y="1412800"/>
            <a:ext cx="5146450" cy="3030474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9"/>
          <p:cNvSpPr/>
          <p:nvPr/>
        </p:nvSpPr>
        <p:spPr>
          <a:xfrm>
            <a:off x="8124645" y="3736010"/>
            <a:ext cx="711615" cy="1192282"/>
          </a:xfrm>
          <a:custGeom>
            <a:avLst/>
            <a:gdLst/>
            <a:ahLst/>
            <a:cxnLst/>
            <a:rect l="l" t="t" r="r" b="b"/>
            <a:pathLst>
              <a:path w="30064" h="50371" extrusionOk="0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9"/>
          <p:cNvSpPr/>
          <p:nvPr/>
        </p:nvSpPr>
        <p:spPr>
          <a:xfrm>
            <a:off x="8346273" y="4112419"/>
            <a:ext cx="258145" cy="1222627"/>
          </a:xfrm>
          <a:custGeom>
            <a:avLst/>
            <a:gdLst/>
            <a:ahLst/>
            <a:cxnLst/>
            <a:rect l="l" t="t" r="r" b="b"/>
            <a:pathLst>
              <a:path w="10906" h="51653" extrusionOk="0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9"/>
          <p:cNvSpPr/>
          <p:nvPr/>
        </p:nvSpPr>
        <p:spPr>
          <a:xfrm>
            <a:off x="76660" y="3453301"/>
            <a:ext cx="1081101" cy="1399756"/>
          </a:xfrm>
          <a:custGeom>
            <a:avLst/>
            <a:gdLst/>
            <a:ahLst/>
            <a:cxnLst/>
            <a:rect l="l" t="t" r="r" b="b"/>
            <a:pathLst>
              <a:path w="50643" h="65570" extrusionOk="0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9"/>
          <p:cNvSpPr/>
          <p:nvPr/>
        </p:nvSpPr>
        <p:spPr>
          <a:xfrm>
            <a:off x="404800" y="3991678"/>
            <a:ext cx="433141" cy="1320556"/>
          </a:xfrm>
          <a:custGeom>
            <a:avLst/>
            <a:gdLst/>
            <a:ahLst/>
            <a:cxnLst/>
            <a:rect l="l" t="t" r="r" b="b"/>
            <a:pathLst>
              <a:path w="20290" h="61860" extrusionOk="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9"/>
          <p:cNvSpPr/>
          <p:nvPr/>
        </p:nvSpPr>
        <p:spPr>
          <a:xfrm>
            <a:off x="7705626" y="4667826"/>
            <a:ext cx="711558" cy="489052"/>
          </a:xfrm>
          <a:custGeom>
            <a:avLst/>
            <a:gdLst/>
            <a:ahLst/>
            <a:cxnLst/>
            <a:rect l="l" t="t" r="r" b="b"/>
            <a:pathLst>
              <a:path w="39145" h="27894" extrusionOk="0">
                <a:moveTo>
                  <a:pt x="16693" y="1"/>
                </a:moveTo>
                <a:cubicBezTo>
                  <a:pt x="16372" y="1"/>
                  <a:pt x="16051" y="15"/>
                  <a:pt x="15729" y="45"/>
                </a:cubicBezTo>
                <a:cubicBezTo>
                  <a:pt x="11229" y="453"/>
                  <a:pt x="7645" y="3628"/>
                  <a:pt x="6505" y="7738"/>
                </a:cubicBezTo>
                <a:cubicBezTo>
                  <a:pt x="6299" y="8488"/>
                  <a:pt x="5652" y="9032"/>
                  <a:pt x="4881" y="9108"/>
                </a:cubicBezTo>
                <a:cubicBezTo>
                  <a:pt x="4588" y="9138"/>
                  <a:pt x="4297" y="9193"/>
                  <a:pt x="4013" y="9268"/>
                </a:cubicBezTo>
                <a:cubicBezTo>
                  <a:pt x="1781" y="9873"/>
                  <a:pt x="151" y="11899"/>
                  <a:pt x="64" y="14213"/>
                </a:cubicBezTo>
                <a:cubicBezTo>
                  <a:pt x="0" y="15631"/>
                  <a:pt x="505" y="17019"/>
                  <a:pt x="1467" y="18068"/>
                </a:cubicBezTo>
                <a:cubicBezTo>
                  <a:pt x="2026" y="18679"/>
                  <a:pt x="2268" y="19508"/>
                  <a:pt x="2078" y="20315"/>
                </a:cubicBezTo>
                <a:cubicBezTo>
                  <a:pt x="1718" y="21824"/>
                  <a:pt x="1663" y="23394"/>
                  <a:pt x="1914" y="24927"/>
                </a:cubicBezTo>
                <a:cubicBezTo>
                  <a:pt x="2081" y="25952"/>
                  <a:pt x="2386" y="26950"/>
                  <a:pt x="2822" y="27894"/>
                </a:cubicBezTo>
                <a:lnTo>
                  <a:pt x="37357" y="27891"/>
                </a:lnTo>
                <a:cubicBezTo>
                  <a:pt x="38534" y="26001"/>
                  <a:pt x="39144" y="23745"/>
                  <a:pt x="38933" y="21392"/>
                </a:cubicBezTo>
                <a:cubicBezTo>
                  <a:pt x="38769" y="19565"/>
                  <a:pt x="38131" y="17811"/>
                  <a:pt x="37085" y="16305"/>
                </a:cubicBezTo>
                <a:cubicBezTo>
                  <a:pt x="36468" y="15413"/>
                  <a:pt x="36232" y="14309"/>
                  <a:pt x="36426" y="13242"/>
                </a:cubicBezTo>
                <a:cubicBezTo>
                  <a:pt x="36613" y="12199"/>
                  <a:pt x="36604" y="11125"/>
                  <a:pt x="36402" y="10085"/>
                </a:cubicBezTo>
                <a:cubicBezTo>
                  <a:pt x="35642" y="6114"/>
                  <a:pt x="32122" y="3172"/>
                  <a:pt x="28082" y="3123"/>
                </a:cubicBezTo>
                <a:cubicBezTo>
                  <a:pt x="28034" y="3122"/>
                  <a:pt x="27985" y="3122"/>
                  <a:pt x="27937" y="3122"/>
                </a:cubicBezTo>
                <a:cubicBezTo>
                  <a:pt x="27285" y="3122"/>
                  <a:pt x="26638" y="3198"/>
                  <a:pt x="26005" y="3347"/>
                </a:cubicBezTo>
                <a:cubicBezTo>
                  <a:pt x="25830" y="3387"/>
                  <a:pt x="25654" y="3407"/>
                  <a:pt x="25479" y="3407"/>
                </a:cubicBezTo>
                <a:cubicBezTo>
                  <a:pt x="24852" y="3407"/>
                  <a:pt x="24242" y="3157"/>
                  <a:pt x="23767" y="2727"/>
                </a:cubicBezTo>
                <a:cubicBezTo>
                  <a:pt x="21820" y="963"/>
                  <a:pt x="19296" y="1"/>
                  <a:pt x="16693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9"/>
          <p:cNvSpPr/>
          <p:nvPr/>
        </p:nvSpPr>
        <p:spPr>
          <a:xfrm>
            <a:off x="885645" y="3888410"/>
            <a:ext cx="711615" cy="1192282"/>
          </a:xfrm>
          <a:custGeom>
            <a:avLst/>
            <a:gdLst/>
            <a:ahLst/>
            <a:cxnLst/>
            <a:rect l="l" t="t" r="r" b="b"/>
            <a:pathLst>
              <a:path w="30064" h="50371" extrusionOk="0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9"/>
          <p:cNvSpPr/>
          <p:nvPr/>
        </p:nvSpPr>
        <p:spPr>
          <a:xfrm>
            <a:off x="1107273" y="4264819"/>
            <a:ext cx="258145" cy="1222627"/>
          </a:xfrm>
          <a:custGeom>
            <a:avLst/>
            <a:gdLst/>
            <a:ahLst/>
            <a:cxnLst/>
            <a:rect l="l" t="t" r="r" b="b"/>
            <a:pathLst>
              <a:path w="10906" h="51653" extrusionOk="0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0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grpSp>
        <p:nvGrpSpPr>
          <p:cNvPr id="490" name="Google Shape;490;p40"/>
          <p:cNvGrpSpPr/>
          <p:nvPr/>
        </p:nvGrpSpPr>
        <p:grpSpPr>
          <a:xfrm>
            <a:off x="1792678" y="1720940"/>
            <a:ext cx="5313134" cy="2908148"/>
            <a:chOff x="1733550" y="951875"/>
            <a:chExt cx="5313134" cy="3745200"/>
          </a:xfrm>
        </p:grpSpPr>
        <p:cxnSp>
          <p:nvCxnSpPr>
            <p:cNvPr id="491" name="Google Shape;491;p40"/>
            <p:cNvCxnSpPr/>
            <p:nvPr/>
          </p:nvCxnSpPr>
          <p:spPr>
            <a:xfrm rot="10800000">
              <a:off x="1733550" y="951875"/>
              <a:ext cx="0" cy="37452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492" name="Google Shape;492;p40"/>
            <p:cNvCxnSpPr/>
            <p:nvPr/>
          </p:nvCxnSpPr>
          <p:spPr>
            <a:xfrm rot="10800000">
              <a:off x="2796177" y="951875"/>
              <a:ext cx="0" cy="37452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493" name="Google Shape;493;p40"/>
            <p:cNvCxnSpPr/>
            <p:nvPr/>
          </p:nvCxnSpPr>
          <p:spPr>
            <a:xfrm rot="10800000">
              <a:off x="3858804" y="951875"/>
              <a:ext cx="0" cy="37452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494" name="Google Shape;494;p40"/>
            <p:cNvCxnSpPr/>
            <p:nvPr/>
          </p:nvCxnSpPr>
          <p:spPr>
            <a:xfrm rot="10800000">
              <a:off x="4921431" y="951875"/>
              <a:ext cx="0" cy="37452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495" name="Google Shape;495;p40"/>
            <p:cNvCxnSpPr/>
            <p:nvPr/>
          </p:nvCxnSpPr>
          <p:spPr>
            <a:xfrm rot="10800000">
              <a:off x="5984058" y="951875"/>
              <a:ext cx="0" cy="37452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496" name="Google Shape;496;p40"/>
            <p:cNvCxnSpPr/>
            <p:nvPr/>
          </p:nvCxnSpPr>
          <p:spPr>
            <a:xfrm rot="10800000">
              <a:off x="7046684" y="951875"/>
              <a:ext cx="0" cy="37452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497" name="Google Shape;497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cxnSp>
        <p:nvCxnSpPr>
          <p:cNvPr id="498" name="Google Shape;498;p40"/>
          <p:cNvCxnSpPr/>
          <p:nvPr/>
        </p:nvCxnSpPr>
        <p:spPr>
          <a:xfrm>
            <a:off x="1937524" y="2643832"/>
            <a:ext cx="867900" cy="5400"/>
          </a:xfrm>
          <a:prstGeom prst="straightConnector1">
            <a:avLst/>
          </a:prstGeom>
          <a:noFill/>
          <a:ln w="9525" cap="flat" cmpd="sng">
            <a:solidFill>
              <a:srgbClr val="03363D"/>
            </a:solidFill>
            <a:prstDash val="solid"/>
            <a:miter lim="400000"/>
            <a:headEnd type="oval" w="med" len="med"/>
            <a:tailEnd type="oval" w="med" len="med"/>
          </a:ln>
        </p:spPr>
      </p:cxnSp>
      <p:sp>
        <p:nvSpPr>
          <p:cNvPr id="499" name="Google Shape;499;p40"/>
          <p:cNvSpPr txBox="1"/>
          <p:nvPr/>
        </p:nvSpPr>
        <p:spPr>
          <a:xfrm>
            <a:off x="1716325" y="2621050"/>
            <a:ext cx="1463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3363D"/>
              </a:buClr>
              <a:buSzPts val="800"/>
              <a:buFont typeface="Proxima Nova"/>
              <a:buNone/>
            </a:pPr>
            <a:r>
              <a:rPr lang="en" sz="750">
                <a:solidFill>
                  <a:srgbClr val="03363D"/>
                </a:solidFill>
                <a:latin typeface="Proxima Nova"/>
                <a:ea typeface="Proxima Nova"/>
                <a:cs typeface="Proxima Nova"/>
                <a:sym typeface="Proxima Nova"/>
              </a:rPr>
              <a:t>Design Spark Architecture</a:t>
            </a:r>
            <a:endParaRPr sz="800"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500" name="Google Shape;500;p40"/>
          <p:cNvCxnSpPr/>
          <p:nvPr/>
        </p:nvCxnSpPr>
        <p:spPr>
          <a:xfrm rot="10800000" flipH="1">
            <a:off x="3970884" y="3819355"/>
            <a:ext cx="956700" cy="1200"/>
          </a:xfrm>
          <a:prstGeom prst="straightConnector1">
            <a:avLst/>
          </a:prstGeom>
          <a:noFill/>
          <a:ln w="9525" cap="flat" cmpd="sng">
            <a:solidFill>
              <a:srgbClr val="03363D"/>
            </a:solidFill>
            <a:prstDash val="solid"/>
            <a:miter lim="400000"/>
            <a:headEnd type="oval" w="med" len="med"/>
            <a:tailEnd type="oval" w="med" len="med"/>
          </a:ln>
        </p:spPr>
      </p:cxnSp>
      <p:cxnSp>
        <p:nvCxnSpPr>
          <p:cNvPr id="501" name="Google Shape;501;p40"/>
          <p:cNvCxnSpPr/>
          <p:nvPr/>
        </p:nvCxnSpPr>
        <p:spPr>
          <a:xfrm>
            <a:off x="4015287" y="2424020"/>
            <a:ext cx="867900" cy="5400"/>
          </a:xfrm>
          <a:prstGeom prst="straightConnector1">
            <a:avLst/>
          </a:prstGeom>
          <a:noFill/>
          <a:ln w="9525" cap="flat" cmpd="sng">
            <a:solidFill>
              <a:srgbClr val="03363D"/>
            </a:solidFill>
            <a:prstDash val="solid"/>
            <a:miter lim="400000"/>
            <a:headEnd type="oval" w="med" len="med"/>
            <a:tailEnd type="oval" w="med" len="med"/>
          </a:ln>
        </p:spPr>
      </p:cxnSp>
      <p:sp>
        <p:nvSpPr>
          <p:cNvPr id="502" name="Google Shape;502;p40"/>
          <p:cNvSpPr txBox="1"/>
          <p:nvPr/>
        </p:nvSpPr>
        <p:spPr>
          <a:xfrm>
            <a:off x="3956375" y="2495550"/>
            <a:ext cx="11523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3363D"/>
              </a:buClr>
              <a:buSzPts val="800"/>
              <a:buFont typeface="Proxima Nova"/>
              <a:buNone/>
            </a:pPr>
            <a:r>
              <a:rPr lang="en" sz="750">
                <a:solidFill>
                  <a:srgbClr val="03363D"/>
                </a:solidFill>
                <a:latin typeface="Proxima Nova"/>
                <a:ea typeface="Proxima Nova"/>
                <a:cs typeface="Proxima Nova"/>
                <a:sym typeface="Proxima Nova"/>
              </a:rPr>
              <a:t>Customer requirement analysis for segments</a:t>
            </a:r>
            <a:endParaRPr sz="75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03" name="Google Shape;503;p40"/>
          <p:cNvGrpSpPr/>
          <p:nvPr/>
        </p:nvGrpSpPr>
        <p:grpSpPr>
          <a:xfrm>
            <a:off x="432969" y="1639025"/>
            <a:ext cx="8199131" cy="3288451"/>
            <a:chOff x="264869" y="571500"/>
            <a:chExt cx="8199131" cy="3288451"/>
          </a:xfrm>
        </p:grpSpPr>
        <p:cxnSp>
          <p:nvCxnSpPr>
            <p:cNvPr id="504" name="Google Shape;504;p40"/>
            <p:cNvCxnSpPr/>
            <p:nvPr/>
          </p:nvCxnSpPr>
          <p:spPr>
            <a:xfrm>
              <a:off x="264869" y="3859951"/>
              <a:ext cx="8004600" cy="0"/>
            </a:xfrm>
            <a:prstGeom prst="straightConnector1">
              <a:avLst/>
            </a:prstGeom>
            <a:noFill/>
            <a:ln w="19050" cap="flat" cmpd="sng">
              <a:solidFill>
                <a:srgbClr val="FEBA00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505" name="Google Shape;505;p40"/>
            <p:cNvSpPr txBox="1"/>
            <p:nvPr/>
          </p:nvSpPr>
          <p:spPr>
            <a:xfrm>
              <a:off x="450625" y="3325875"/>
              <a:ext cx="956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</a:rPr>
                <a:t>Change Management </a:t>
              </a:r>
              <a:endParaRPr sz="1000"/>
            </a:p>
          </p:txBody>
        </p:sp>
        <p:cxnSp>
          <p:nvCxnSpPr>
            <p:cNvPr id="506" name="Google Shape;506;p40"/>
            <p:cNvCxnSpPr/>
            <p:nvPr/>
          </p:nvCxnSpPr>
          <p:spPr>
            <a:xfrm rot="10800000" flipH="1">
              <a:off x="4889546" y="3337943"/>
              <a:ext cx="956700" cy="1200"/>
            </a:xfrm>
            <a:prstGeom prst="straightConnector1">
              <a:avLst/>
            </a:prstGeom>
            <a:noFill/>
            <a:ln w="9525" cap="flat" cmpd="sng">
              <a:solidFill>
                <a:srgbClr val="03363D"/>
              </a:solidFill>
              <a:prstDash val="solid"/>
              <a:miter lim="400000"/>
              <a:headEnd type="oval" w="med" len="med"/>
              <a:tailEnd type="oval" w="med" len="med"/>
            </a:ln>
          </p:spPr>
        </p:cxnSp>
        <p:grpSp>
          <p:nvGrpSpPr>
            <p:cNvPr id="507" name="Google Shape;507;p40"/>
            <p:cNvGrpSpPr/>
            <p:nvPr/>
          </p:nvGrpSpPr>
          <p:grpSpPr>
            <a:xfrm>
              <a:off x="264869" y="571500"/>
              <a:ext cx="8199131" cy="2693850"/>
              <a:chOff x="264869" y="571500"/>
              <a:chExt cx="8199131" cy="2693850"/>
            </a:xfrm>
          </p:grpSpPr>
          <p:sp>
            <p:nvSpPr>
              <p:cNvPr id="508" name="Google Shape;508;p40"/>
              <p:cNvSpPr txBox="1"/>
              <p:nvPr/>
            </p:nvSpPr>
            <p:spPr>
              <a:xfrm>
                <a:off x="5924550" y="2736513"/>
                <a:ext cx="1029600" cy="23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050" tIns="19050" rIns="19050" bIns="1905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3363D"/>
                  </a:buClr>
                  <a:buSzPts val="800"/>
                  <a:buFont typeface="Proxima Nova"/>
                  <a:buNone/>
                </a:pPr>
                <a:r>
                  <a:rPr lang="en" sz="750">
                    <a:solidFill>
                      <a:srgbClr val="03363D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Database Improvement</a:t>
                </a:r>
                <a:endParaRPr sz="750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cxnSp>
            <p:nvCxnSpPr>
              <p:cNvPr id="509" name="Google Shape;509;p40"/>
              <p:cNvCxnSpPr/>
              <p:nvPr/>
            </p:nvCxnSpPr>
            <p:spPr>
              <a:xfrm>
                <a:off x="264869" y="3139651"/>
                <a:ext cx="8004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EBA00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sp>
            <p:nvSpPr>
              <p:cNvPr id="510" name="Google Shape;510;p40"/>
              <p:cNvSpPr txBox="1"/>
              <p:nvPr/>
            </p:nvSpPr>
            <p:spPr>
              <a:xfrm>
                <a:off x="374425" y="2640075"/>
                <a:ext cx="1152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Infrastructure</a:t>
                </a:r>
                <a:endParaRPr sz="1000"/>
              </a:p>
            </p:txBody>
          </p:sp>
          <p:cxnSp>
            <p:nvCxnSpPr>
              <p:cNvPr id="511" name="Google Shape;511;p40"/>
              <p:cNvCxnSpPr/>
              <p:nvPr/>
            </p:nvCxnSpPr>
            <p:spPr>
              <a:xfrm rot="10800000" flipH="1">
                <a:off x="5923971" y="2685780"/>
                <a:ext cx="956700" cy="1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3363D"/>
                </a:solidFill>
                <a:prstDash val="solid"/>
                <a:miter lim="400000"/>
                <a:headEnd type="oval" w="med" len="med"/>
                <a:tailEnd type="oval" w="med" len="med"/>
              </a:ln>
            </p:spPr>
          </p:cxnSp>
          <p:sp>
            <p:nvSpPr>
              <p:cNvPr id="512" name="Google Shape;512;p40"/>
              <p:cNvSpPr txBox="1"/>
              <p:nvPr/>
            </p:nvSpPr>
            <p:spPr>
              <a:xfrm>
                <a:off x="6807999" y="2861550"/>
                <a:ext cx="1656000" cy="40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050" tIns="19050" rIns="19050" bIns="1905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3363D"/>
                  </a:buClr>
                  <a:buSzPts val="800"/>
                  <a:buFont typeface="Proxima Nova"/>
                  <a:buNone/>
                </a:pPr>
                <a:endParaRPr sz="750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grpSp>
            <p:nvGrpSpPr>
              <p:cNvPr id="513" name="Google Shape;513;p40"/>
              <p:cNvGrpSpPr/>
              <p:nvPr/>
            </p:nvGrpSpPr>
            <p:grpSpPr>
              <a:xfrm>
                <a:off x="264869" y="571500"/>
                <a:ext cx="8026981" cy="1921776"/>
                <a:chOff x="264869" y="571500"/>
                <a:chExt cx="8026981" cy="1921776"/>
              </a:xfrm>
            </p:grpSpPr>
            <p:cxnSp>
              <p:nvCxnSpPr>
                <p:cNvPr id="514" name="Google Shape;514;p40"/>
                <p:cNvCxnSpPr/>
                <p:nvPr/>
              </p:nvCxnSpPr>
              <p:spPr>
                <a:xfrm>
                  <a:off x="264869" y="1800576"/>
                  <a:ext cx="80046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EBA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515" name="Google Shape;515;p40"/>
                <p:cNvCxnSpPr/>
                <p:nvPr/>
              </p:nvCxnSpPr>
              <p:spPr>
                <a:xfrm>
                  <a:off x="2694750" y="2128013"/>
                  <a:ext cx="973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3363D"/>
                  </a:solidFill>
                  <a:prstDash val="solid"/>
                  <a:miter lim="400000"/>
                  <a:headEnd type="oval" w="med" len="med"/>
                  <a:tailEnd type="oval" w="med" len="med"/>
                </a:ln>
              </p:spPr>
            </p:cxnSp>
            <p:sp>
              <p:nvSpPr>
                <p:cNvPr id="516" name="Google Shape;516;p40"/>
                <p:cNvSpPr txBox="1"/>
                <p:nvPr/>
              </p:nvSpPr>
              <p:spPr>
                <a:xfrm>
                  <a:off x="2729825" y="2172238"/>
                  <a:ext cx="956700" cy="152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9050" tIns="19050" rIns="19050" bIns="190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3363D"/>
                    </a:buClr>
                    <a:buSzPts val="800"/>
                    <a:buFont typeface="Proxima Nova"/>
                    <a:buNone/>
                  </a:pPr>
                  <a:r>
                    <a:rPr lang="en" sz="750" b="1">
                      <a:solidFill>
                        <a:srgbClr val="03363D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Integrate Spark on </a:t>
                  </a:r>
                  <a:endParaRPr sz="750" b="1">
                    <a:solidFill>
                      <a:srgbClr val="03363D"/>
                    </a:solidFill>
                    <a:latin typeface="Proxima Nova"/>
                    <a:ea typeface="Proxima Nova"/>
                    <a:cs typeface="Proxima Nova"/>
                    <a:sym typeface="Proxima Nova"/>
                  </a:endParaRPr>
                </a:p>
                <a:p>
                  <a:pPr marL="0" marR="0" lvl="0" indent="0" algn="l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3363D"/>
                    </a:buClr>
                    <a:buSzPts val="800"/>
                    <a:buFont typeface="Proxima Nova"/>
                    <a:buNone/>
                  </a:pPr>
                  <a:r>
                    <a:rPr lang="en" sz="750" b="1">
                      <a:solidFill>
                        <a:srgbClr val="03363D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existing HDFS layer</a:t>
                  </a:r>
                  <a:endParaRPr sz="750" b="1">
                    <a:solidFill>
                      <a:srgbClr val="03363D"/>
                    </a:solidFill>
                    <a:latin typeface="Proxima Nova"/>
                    <a:ea typeface="Proxima Nova"/>
                    <a:cs typeface="Proxima Nova"/>
                    <a:sym typeface="Proxima Nova"/>
                  </a:endParaRPr>
                </a:p>
              </p:txBody>
            </p:sp>
            <p:cxnSp>
              <p:nvCxnSpPr>
                <p:cNvPr id="517" name="Google Shape;517;p40"/>
                <p:cNvCxnSpPr/>
                <p:nvPr/>
              </p:nvCxnSpPr>
              <p:spPr>
                <a:xfrm>
                  <a:off x="264869" y="2493276"/>
                  <a:ext cx="80046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EBA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sp>
              <p:nvSpPr>
                <p:cNvPr id="518" name="Google Shape;518;p40"/>
                <p:cNvSpPr txBox="1"/>
                <p:nvPr/>
              </p:nvSpPr>
              <p:spPr>
                <a:xfrm>
                  <a:off x="374425" y="1878075"/>
                  <a:ext cx="9567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/>
                    <a:t>Integration</a:t>
                  </a:r>
                  <a:endParaRPr sz="1000"/>
                </a:p>
              </p:txBody>
            </p:sp>
            <p:cxnSp>
              <p:nvCxnSpPr>
                <p:cNvPr id="519" name="Google Shape;519;p40"/>
                <p:cNvCxnSpPr/>
                <p:nvPr/>
              </p:nvCxnSpPr>
              <p:spPr>
                <a:xfrm>
                  <a:off x="4897650" y="1914663"/>
                  <a:ext cx="621900" cy="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3363D"/>
                  </a:solidFill>
                  <a:prstDash val="solid"/>
                  <a:miter lim="400000"/>
                  <a:headEnd type="oval" w="med" len="med"/>
                  <a:tailEnd type="oval" w="med" len="med"/>
                </a:ln>
              </p:spPr>
            </p:cxnSp>
            <p:sp>
              <p:nvSpPr>
                <p:cNvPr id="520" name="Google Shape;520;p40"/>
                <p:cNvSpPr txBox="1"/>
                <p:nvPr/>
              </p:nvSpPr>
              <p:spPr>
                <a:xfrm>
                  <a:off x="4821450" y="1963175"/>
                  <a:ext cx="912300" cy="27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9050" tIns="19050" rIns="19050" bIns="190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3363D"/>
                    </a:buClr>
                    <a:buSzPts val="800"/>
                    <a:buFont typeface="Proxima Nova"/>
                    <a:buNone/>
                  </a:pPr>
                  <a:r>
                    <a:rPr lang="en" sz="750">
                      <a:solidFill>
                        <a:srgbClr val="03363D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Dashboards</a:t>
                  </a:r>
                  <a:endParaRPr sz="750">
                    <a:latin typeface="Proxima Nova"/>
                    <a:ea typeface="Proxima Nova"/>
                    <a:cs typeface="Proxima Nova"/>
                    <a:sym typeface="Proxima Nova"/>
                  </a:endParaRPr>
                </a:p>
              </p:txBody>
            </p:sp>
            <p:cxnSp>
              <p:nvCxnSpPr>
                <p:cNvPr id="521" name="Google Shape;521;p40"/>
                <p:cNvCxnSpPr/>
                <p:nvPr/>
              </p:nvCxnSpPr>
              <p:spPr>
                <a:xfrm rot="10800000" flipH="1">
                  <a:off x="5924550" y="2086050"/>
                  <a:ext cx="1342800" cy="4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3363D"/>
                  </a:solidFill>
                  <a:prstDash val="solid"/>
                  <a:miter lim="400000"/>
                  <a:headEnd type="oval" w="med" len="med"/>
                  <a:tailEnd type="oval" w="med" len="med"/>
                </a:ln>
              </p:spPr>
            </p:cxnSp>
            <p:sp>
              <p:nvSpPr>
                <p:cNvPr id="522" name="Google Shape;522;p40"/>
                <p:cNvSpPr txBox="1"/>
                <p:nvPr/>
              </p:nvSpPr>
              <p:spPr>
                <a:xfrm>
                  <a:off x="6000750" y="2135700"/>
                  <a:ext cx="1940400" cy="27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9050" tIns="19050" rIns="19050" bIns="190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3363D"/>
                    </a:buClr>
                    <a:buSzPts val="800"/>
                    <a:buFont typeface="Proxima Nova"/>
                    <a:buNone/>
                  </a:pPr>
                  <a:r>
                    <a:rPr lang="en" sz="750">
                      <a:solidFill>
                        <a:srgbClr val="03363D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Marketing strategy</a:t>
                  </a:r>
                  <a:endParaRPr sz="750">
                    <a:solidFill>
                      <a:srgbClr val="03363D"/>
                    </a:solidFill>
                    <a:latin typeface="Proxima Nova"/>
                    <a:ea typeface="Proxima Nova"/>
                    <a:cs typeface="Proxima Nova"/>
                    <a:sym typeface="Proxima Nova"/>
                  </a:endParaRPr>
                </a:p>
                <a:p>
                  <a:pPr marL="0" marR="0" lvl="0" indent="0" algn="l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3363D"/>
                    </a:buClr>
                    <a:buSzPts val="800"/>
                    <a:buFont typeface="Proxima Nova"/>
                    <a:buNone/>
                  </a:pPr>
                  <a:r>
                    <a:rPr lang="en" sz="750">
                      <a:solidFill>
                        <a:srgbClr val="03363D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Based on customer segments </a:t>
                  </a:r>
                  <a:endParaRPr sz="750">
                    <a:latin typeface="Proxima Nova"/>
                    <a:ea typeface="Proxima Nova"/>
                    <a:cs typeface="Proxima Nova"/>
                    <a:sym typeface="Proxima Nova"/>
                  </a:endParaRPr>
                </a:p>
              </p:txBody>
            </p:sp>
            <p:grpSp>
              <p:nvGrpSpPr>
                <p:cNvPr id="523" name="Google Shape;523;p40"/>
                <p:cNvGrpSpPr/>
                <p:nvPr/>
              </p:nvGrpSpPr>
              <p:grpSpPr>
                <a:xfrm>
                  <a:off x="374425" y="571500"/>
                  <a:ext cx="7917425" cy="1189575"/>
                  <a:chOff x="374425" y="571500"/>
                  <a:chExt cx="7917425" cy="1189575"/>
                </a:xfrm>
              </p:grpSpPr>
              <p:sp>
                <p:nvSpPr>
                  <p:cNvPr id="524" name="Google Shape;524;p40"/>
                  <p:cNvSpPr txBox="1"/>
                  <p:nvPr/>
                </p:nvSpPr>
                <p:spPr>
                  <a:xfrm>
                    <a:off x="1660675" y="1284588"/>
                    <a:ext cx="1463400" cy="1524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9050" tIns="19050" rIns="19050" bIns="1905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3363D"/>
                      </a:buClr>
                      <a:buSzPts val="800"/>
                      <a:buFont typeface="Proxima Nova"/>
                      <a:buNone/>
                    </a:pPr>
                    <a:r>
                      <a:rPr lang="en" sz="750">
                        <a:solidFill>
                          <a:srgbClr val="03363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rPr>
                      <a:t>Determine Business Requirements</a:t>
                    </a:r>
                    <a:endParaRPr sz="750">
                      <a:latin typeface="Proxima Nova"/>
                      <a:ea typeface="Proxima Nova"/>
                      <a:cs typeface="Proxima Nova"/>
                      <a:sym typeface="Proxima Nova"/>
                    </a:endParaRPr>
                  </a:p>
                </p:txBody>
              </p:sp>
              <p:cxnSp>
                <p:nvCxnSpPr>
                  <p:cNvPr id="525" name="Google Shape;525;p40"/>
                  <p:cNvCxnSpPr/>
                  <p:nvPr/>
                </p:nvCxnSpPr>
                <p:spPr>
                  <a:xfrm>
                    <a:off x="1727524" y="1259532"/>
                    <a:ext cx="867900" cy="5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3363D"/>
                    </a:solidFill>
                    <a:prstDash val="solid"/>
                    <a:miter lim="400000"/>
                    <a:headEnd type="oval" w="med" len="med"/>
                    <a:tailEnd type="oval" w="med" len="med"/>
                  </a:ln>
                </p:spPr>
              </p:cxnSp>
              <p:sp>
                <p:nvSpPr>
                  <p:cNvPr id="526" name="Google Shape;526;p40"/>
                  <p:cNvSpPr txBox="1"/>
                  <p:nvPr/>
                </p:nvSpPr>
                <p:spPr>
                  <a:xfrm>
                    <a:off x="374425" y="1268475"/>
                    <a:ext cx="956700" cy="492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000"/>
                      <a:t>Design &amp; Development</a:t>
                    </a:r>
                    <a:endParaRPr sz="1000"/>
                  </a:p>
                </p:txBody>
              </p:sp>
              <p:cxnSp>
                <p:nvCxnSpPr>
                  <p:cNvPr id="527" name="Google Shape;527;p40"/>
                  <p:cNvCxnSpPr/>
                  <p:nvPr/>
                </p:nvCxnSpPr>
                <p:spPr>
                  <a:xfrm rot="10800000" flipH="1">
                    <a:off x="4933949" y="1162345"/>
                    <a:ext cx="1747200" cy="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3363D"/>
                    </a:solidFill>
                    <a:prstDash val="solid"/>
                    <a:miter lim="400000"/>
                    <a:headEnd type="oval" w="med" len="med"/>
                    <a:tailEnd type="oval" w="med" len="med"/>
                  </a:ln>
                </p:spPr>
              </p:cxnSp>
              <p:sp>
                <p:nvSpPr>
                  <p:cNvPr id="528" name="Google Shape;528;p40"/>
                  <p:cNvSpPr txBox="1"/>
                  <p:nvPr/>
                </p:nvSpPr>
                <p:spPr>
                  <a:xfrm>
                    <a:off x="4821450" y="1262250"/>
                    <a:ext cx="1859700" cy="1524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9050" tIns="19050" rIns="19050" bIns="1905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3363D"/>
                      </a:buClr>
                      <a:buSzPts val="800"/>
                      <a:buFont typeface="Proxima Nova"/>
                      <a:buNone/>
                    </a:pPr>
                    <a:r>
                      <a:rPr lang="en" sz="750" b="1">
                        <a:solidFill>
                          <a:srgbClr val="03363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rPr>
                      <a:t>Identify key customer segments  </a:t>
                    </a:r>
                    <a:endParaRPr sz="750" b="1">
                      <a:latin typeface="Proxima Nova"/>
                      <a:ea typeface="Proxima Nova"/>
                      <a:cs typeface="Proxima Nova"/>
                      <a:sym typeface="Proxima Nova"/>
                    </a:endParaRPr>
                  </a:p>
                </p:txBody>
              </p:sp>
              <p:grpSp>
                <p:nvGrpSpPr>
                  <p:cNvPr id="529" name="Google Shape;529;p40"/>
                  <p:cNvGrpSpPr/>
                  <p:nvPr/>
                </p:nvGrpSpPr>
                <p:grpSpPr>
                  <a:xfrm>
                    <a:off x="1615975" y="571500"/>
                    <a:ext cx="6675875" cy="556700"/>
                    <a:chOff x="1615975" y="571500"/>
                    <a:chExt cx="6675875" cy="556700"/>
                  </a:xfrm>
                </p:grpSpPr>
                <p:sp>
                  <p:nvSpPr>
                    <p:cNvPr id="530" name="Google Shape;530;p40"/>
                    <p:cNvSpPr txBox="1"/>
                    <p:nvPr/>
                  </p:nvSpPr>
                  <p:spPr>
                    <a:xfrm>
                      <a:off x="1934625" y="975800"/>
                      <a:ext cx="618600" cy="152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19050" tIns="19050" rIns="19050" bIns="1905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BA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43434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JANUARY</a:t>
                      </a:r>
                      <a:endParaRPr sz="500" b="1">
                        <a:solidFill>
                          <a:srgbClr val="43434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p:txBody>
                </p:sp>
                <p:sp>
                  <p:nvSpPr>
                    <p:cNvPr id="531" name="Google Shape;531;p40"/>
                    <p:cNvSpPr txBox="1"/>
                    <p:nvPr/>
                  </p:nvSpPr>
                  <p:spPr>
                    <a:xfrm>
                      <a:off x="2982947" y="951950"/>
                      <a:ext cx="652200" cy="152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19050" tIns="19050" rIns="19050" bIns="1905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BA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43434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FEBRUARY</a:t>
                      </a:r>
                      <a:endParaRPr sz="500" b="1">
                        <a:solidFill>
                          <a:srgbClr val="43434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p:txBody>
                </p:sp>
                <p:sp>
                  <p:nvSpPr>
                    <p:cNvPr id="532" name="Google Shape;532;p40"/>
                    <p:cNvSpPr txBox="1"/>
                    <p:nvPr/>
                  </p:nvSpPr>
                  <p:spPr>
                    <a:xfrm>
                      <a:off x="5112894" y="944108"/>
                      <a:ext cx="652200" cy="152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19050" tIns="19050" rIns="19050" bIns="1905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BA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43434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APRIL</a:t>
                      </a:r>
                      <a:endParaRPr sz="500" b="1">
                        <a:solidFill>
                          <a:srgbClr val="43434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p:txBody>
                </p:sp>
                <p:sp>
                  <p:nvSpPr>
                    <p:cNvPr id="533" name="Google Shape;533;p40"/>
                    <p:cNvSpPr txBox="1"/>
                    <p:nvPr/>
                  </p:nvSpPr>
                  <p:spPr>
                    <a:xfrm>
                      <a:off x="6118600" y="951950"/>
                      <a:ext cx="785700" cy="152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19050" tIns="19050" rIns="19050" bIns="1905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BA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43434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MAY</a:t>
                      </a:r>
                      <a:endParaRPr sz="500" b="1">
                        <a:solidFill>
                          <a:srgbClr val="43434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p:txBody>
                </p:sp>
                <p:sp>
                  <p:nvSpPr>
                    <p:cNvPr id="534" name="Google Shape;534;p40"/>
                    <p:cNvSpPr txBox="1"/>
                    <p:nvPr/>
                  </p:nvSpPr>
                  <p:spPr>
                    <a:xfrm>
                      <a:off x="7230967" y="951958"/>
                      <a:ext cx="618600" cy="152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19050" tIns="19050" rIns="19050" bIns="1905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BA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43434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JUNE</a:t>
                      </a:r>
                      <a:endParaRPr sz="500" b="1">
                        <a:solidFill>
                          <a:srgbClr val="43434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p:txBody>
                </p:sp>
                <p:sp>
                  <p:nvSpPr>
                    <p:cNvPr id="535" name="Google Shape;535;p40"/>
                    <p:cNvSpPr txBox="1"/>
                    <p:nvPr/>
                  </p:nvSpPr>
                  <p:spPr>
                    <a:xfrm>
                      <a:off x="4143613" y="951950"/>
                      <a:ext cx="460800" cy="152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19050" tIns="19050" rIns="19050" bIns="1905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EBA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rgbClr val="434343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MARCH</a:t>
                      </a:r>
                      <a:endParaRPr sz="500" b="1">
                        <a:solidFill>
                          <a:srgbClr val="434343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p:txBody>
                </p:sp>
                <p:grpSp>
                  <p:nvGrpSpPr>
                    <p:cNvPr id="536" name="Google Shape;536;p40"/>
                    <p:cNvGrpSpPr/>
                    <p:nvPr/>
                  </p:nvGrpSpPr>
                  <p:grpSpPr>
                    <a:xfrm>
                      <a:off x="1615975" y="571500"/>
                      <a:ext cx="6675875" cy="154050"/>
                      <a:chOff x="1615975" y="571500"/>
                      <a:chExt cx="6675875" cy="154050"/>
                    </a:xfrm>
                  </p:grpSpPr>
                  <p:sp>
                    <p:nvSpPr>
                      <p:cNvPr id="537" name="Google Shape;537;p40"/>
                      <p:cNvSpPr/>
                      <p:nvPr/>
                    </p:nvSpPr>
                    <p:spPr>
                      <a:xfrm>
                        <a:off x="1615975" y="571500"/>
                        <a:ext cx="3318000" cy="1524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rPr>
                          <a:t>Q1</a:t>
                        </a:r>
                        <a:endParaRPr sz="1100">
                          <a:latin typeface="EB Garamond ExtraBold"/>
                          <a:ea typeface="EB Garamond ExtraBold"/>
                          <a:cs typeface="EB Garamond ExtraBold"/>
                          <a:sym typeface="EB Garamond ExtraBold"/>
                        </a:endParaRPr>
                      </a:p>
                    </p:txBody>
                  </p:sp>
                  <p:sp>
                    <p:nvSpPr>
                      <p:cNvPr id="538" name="Google Shape;538;p40"/>
                      <p:cNvSpPr/>
                      <p:nvPr/>
                    </p:nvSpPr>
                    <p:spPr>
                      <a:xfrm>
                        <a:off x="4973850" y="573150"/>
                        <a:ext cx="3318000" cy="1524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rPr>
                          <a:t>Q2</a:t>
                        </a:r>
                        <a:endParaRPr sz="1100">
                          <a:latin typeface="EB Garamond ExtraBold"/>
                          <a:ea typeface="EB Garamond ExtraBold"/>
                          <a:cs typeface="EB Garamond ExtraBold"/>
                          <a:sym typeface="EB Garamond ExtraBold"/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539" name="Google Shape;539;p40"/>
          <p:cNvGrpSpPr/>
          <p:nvPr/>
        </p:nvGrpSpPr>
        <p:grpSpPr>
          <a:xfrm>
            <a:off x="2861475" y="4286468"/>
            <a:ext cx="1029600" cy="239195"/>
            <a:chOff x="2693375" y="2609343"/>
            <a:chExt cx="1029600" cy="239195"/>
          </a:xfrm>
        </p:grpSpPr>
        <p:sp>
          <p:nvSpPr>
            <p:cNvPr id="540" name="Google Shape;540;p40"/>
            <p:cNvSpPr txBox="1"/>
            <p:nvPr/>
          </p:nvSpPr>
          <p:spPr>
            <a:xfrm>
              <a:off x="2693375" y="2615738"/>
              <a:ext cx="10296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63D"/>
                </a:buClr>
                <a:buSzPts val="800"/>
                <a:buFont typeface="Proxima Nova"/>
                <a:buNone/>
              </a:pPr>
              <a:r>
                <a:rPr lang="en" sz="750" b="1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Train employees </a:t>
              </a:r>
              <a:endParaRPr sz="750" b="1">
                <a:solidFill>
                  <a:srgbClr val="03363D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363D"/>
                </a:buClr>
                <a:buSzPts val="800"/>
                <a:buFont typeface="Proxima Nova"/>
                <a:buNone/>
              </a:pPr>
              <a:r>
                <a:rPr lang="en" sz="750" b="1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on using Spark</a:t>
              </a:r>
              <a:endParaRPr sz="750" b="1">
                <a:solidFill>
                  <a:srgbClr val="03363D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541" name="Google Shape;541;p40"/>
            <p:cNvCxnSpPr/>
            <p:nvPr/>
          </p:nvCxnSpPr>
          <p:spPr>
            <a:xfrm rot="10800000" flipH="1">
              <a:off x="2729821" y="2609343"/>
              <a:ext cx="956700" cy="1200"/>
            </a:xfrm>
            <a:prstGeom prst="straightConnector1">
              <a:avLst/>
            </a:prstGeom>
            <a:noFill/>
            <a:ln w="9525" cap="flat" cmpd="sng">
              <a:solidFill>
                <a:srgbClr val="03363D"/>
              </a:solidFill>
              <a:prstDash val="solid"/>
              <a:miter lim="400000"/>
              <a:headEnd type="oval" w="med" len="med"/>
              <a:tailEnd type="oval" w="med" len="med"/>
            </a:ln>
          </p:spPr>
        </p:cxnSp>
      </p:grpSp>
      <p:sp>
        <p:nvSpPr>
          <p:cNvPr id="542" name="Google Shape;542;p40"/>
          <p:cNvSpPr txBox="1"/>
          <p:nvPr/>
        </p:nvSpPr>
        <p:spPr>
          <a:xfrm>
            <a:off x="5049025" y="4406925"/>
            <a:ext cx="912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3363D"/>
                </a:solidFill>
                <a:latin typeface="Proxima Nova"/>
                <a:ea typeface="Proxima Nova"/>
                <a:cs typeface="Proxima Nova"/>
                <a:sym typeface="Proxima Nova"/>
              </a:rPr>
              <a:t>Update the API documentation</a:t>
            </a:r>
            <a:endParaRPr sz="75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3" name="Google Shape;543;p40"/>
          <p:cNvSpPr txBox="1"/>
          <p:nvPr/>
        </p:nvSpPr>
        <p:spPr>
          <a:xfrm>
            <a:off x="3927525" y="3874100"/>
            <a:ext cx="300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3363D"/>
                </a:solidFill>
                <a:latin typeface="Proxima Nova"/>
                <a:ea typeface="Proxima Nova"/>
                <a:cs typeface="Proxima Nova"/>
                <a:sym typeface="Proxima Nova"/>
              </a:rPr>
              <a:t>Library Upgrades</a:t>
            </a:r>
            <a:endParaRPr sz="750">
              <a:solidFill>
                <a:srgbClr val="03363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44" name="Google Shape;544;p40"/>
          <p:cNvCxnSpPr/>
          <p:nvPr/>
        </p:nvCxnSpPr>
        <p:spPr>
          <a:xfrm>
            <a:off x="7301524" y="2361270"/>
            <a:ext cx="867900" cy="5400"/>
          </a:xfrm>
          <a:prstGeom prst="straightConnector1">
            <a:avLst/>
          </a:prstGeom>
          <a:noFill/>
          <a:ln w="9525" cap="flat" cmpd="sng">
            <a:solidFill>
              <a:srgbClr val="03363D"/>
            </a:solidFill>
            <a:prstDash val="solid"/>
            <a:miter lim="400000"/>
            <a:headEnd type="oval" w="med" len="med"/>
            <a:tailEnd type="oval" w="med" len="med"/>
          </a:ln>
        </p:spPr>
      </p:cxnSp>
      <p:sp>
        <p:nvSpPr>
          <p:cNvPr id="545" name="Google Shape;545;p40"/>
          <p:cNvSpPr txBox="1"/>
          <p:nvPr/>
        </p:nvSpPr>
        <p:spPr>
          <a:xfrm>
            <a:off x="7235513" y="2419350"/>
            <a:ext cx="11523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3363D"/>
              </a:buClr>
              <a:buSzPts val="800"/>
              <a:buFont typeface="Proxima Nova"/>
              <a:buNone/>
            </a:pPr>
            <a:r>
              <a:rPr lang="en" sz="750" b="1">
                <a:solidFill>
                  <a:srgbClr val="03363D"/>
                </a:solidFill>
                <a:latin typeface="Proxima Nova"/>
                <a:ea typeface="Proxima Nova"/>
                <a:cs typeface="Proxima Nova"/>
                <a:sym typeface="Proxima Nova"/>
              </a:rPr>
              <a:t>Enhance Product /develop features based on insights</a:t>
            </a:r>
            <a:endParaRPr sz="75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6" name="Google Shape;546;p40"/>
          <p:cNvSpPr/>
          <p:nvPr/>
        </p:nvSpPr>
        <p:spPr>
          <a:xfrm>
            <a:off x="1784075" y="1410425"/>
            <a:ext cx="3318000" cy="15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B Garamond ExtraBold"/>
                <a:ea typeface="EB Garamond ExtraBold"/>
                <a:cs typeface="EB Garamond ExtraBold"/>
                <a:sym typeface="EB Garamond ExtraBold"/>
              </a:rPr>
              <a:t>Customer Segmentation Preparation</a:t>
            </a:r>
            <a:endParaRPr sz="11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547" name="Google Shape;547;p40"/>
          <p:cNvSpPr/>
          <p:nvPr/>
        </p:nvSpPr>
        <p:spPr>
          <a:xfrm>
            <a:off x="5136875" y="1410425"/>
            <a:ext cx="3318000" cy="15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B Garamond ExtraBold"/>
                <a:ea typeface="EB Garamond ExtraBold"/>
                <a:cs typeface="EB Garamond ExtraBold"/>
                <a:sym typeface="EB Garamond ExtraBold"/>
              </a:rPr>
              <a:t>Build Marketing Strategy</a:t>
            </a:r>
            <a:endParaRPr sz="11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1"/>
          <p:cNvSpPr txBox="1">
            <a:spLocks noGrp="1"/>
          </p:cNvSpPr>
          <p:nvPr>
            <p:ph type="subTitle" idx="1"/>
          </p:nvPr>
        </p:nvSpPr>
        <p:spPr>
          <a:xfrm>
            <a:off x="2213250" y="275350"/>
            <a:ext cx="47175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Sprint Planning</a:t>
            </a: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Incremental Model</a:t>
            </a: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54" name="Google Shape;5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300" y="2113025"/>
            <a:ext cx="5146450" cy="3030474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1"/>
          <p:cNvSpPr/>
          <p:nvPr/>
        </p:nvSpPr>
        <p:spPr>
          <a:xfrm>
            <a:off x="8124645" y="3736010"/>
            <a:ext cx="711615" cy="1192282"/>
          </a:xfrm>
          <a:custGeom>
            <a:avLst/>
            <a:gdLst/>
            <a:ahLst/>
            <a:cxnLst/>
            <a:rect l="l" t="t" r="r" b="b"/>
            <a:pathLst>
              <a:path w="30064" h="50371" extrusionOk="0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41"/>
          <p:cNvSpPr/>
          <p:nvPr/>
        </p:nvSpPr>
        <p:spPr>
          <a:xfrm>
            <a:off x="8346273" y="4112419"/>
            <a:ext cx="258145" cy="1222627"/>
          </a:xfrm>
          <a:custGeom>
            <a:avLst/>
            <a:gdLst/>
            <a:ahLst/>
            <a:cxnLst/>
            <a:rect l="l" t="t" r="r" b="b"/>
            <a:pathLst>
              <a:path w="10906" h="51653" extrusionOk="0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1"/>
          <p:cNvSpPr/>
          <p:nvPr/>
        </p:nvSpPr>
        <p:spPr>
          <a:xfrm>
            <a:off x="76660" y="3453301"/>
            <a:ext cx="1081101" cy="1399756"/>
          </a:xfrm>
          <a:custGeom>
            <a:avLst/>
            <a:gdLst/>
            <a:ahLst/>
            <a:cxnLst/>
            <a:rect l="l" t="t" r="r" b="b"/>
            <a:pathLst>
              <a:path w="50643" h="65570" extrusionOk="0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1"/>
          <p:cNvSpPr/>
          <p:nvPr/>
        </p:nvSpPr>
        <p:spPr>
          <a:xfrm>
            <a:off x="404800" y="3991678"/>
            <a:ext cx="433141" cy="1320556"/>
          </a:xfrm>
          <a:custGeom>
            <a:avLst/>
            <a:gdLst/>
            <a:ahLst/>
            <a:cxnLst/>
            <a:rect l="l" t="t" r="r" b="b"/>
            <a:pathLst>
              <a:path w="20290" h="61860" extrusionOk="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1"/>
          <p:cNvSpPr/>
          <p:nvPr/>
        </p:nvSpPr>
        <p:spPr>
          <a:xfrm>
            <a:off x="7705626" y="4667826"/>
            <a:ext cx="711558" cy="489052"/>
          </a:xfrm>
          <a:custGeom>
            <a:avLst/>
            <a:gdLst/>
            <a:ahLst/>
            <a:cxnLst/>
            <a:rect l="l" t="t" r="r" b="b"/>
            <a:pathLst>
              <a:path w="39145" h="27894" extrusionOk="0">
                <a:moveTo>
                  <a:pt x="16693" y="1"/>
                </a:moveTo>
                <a:cubicBezTo>
                  <a:pt x="16372" y="1"/>
                  <a:pt x="16051" y="15"/>
                  <a:pt x="15729" y="45"/>
                </a:cubicBezTo>
                <a:cubicBezTo>
                  <a:pt x="11229" y="453"/>
                  <a:pt x="7645" y="3628"/>
                  <a:pt x="6505" y="7738"/>
                </a:cubicBezTo>
                <a:cubicBezTo>
                  <a:pt x="6299" y="8488"/>
                  <a:pt x="5652" y="9032"/>
                  <a:pt x="4881" y="9108"/>
                </a:cubicBezTo>
                <a:cubicBezTo>
                  <a:pt x="4588" y="9138"/>
                  <a:pt x="4297" y="9193"/>
                  <a:pt x="4013" y="9268"/>
                </a:cubicBezTo>
                <a:cubicBezTo>
                  <a:pt x="1781" y="9873"/>
                  <a:pt x="151" y="11899"/>
                  <a:pt x="64" y="14213"/>
                </a:cubicBezTo>
                <a:cubicBezTo>
                  <a:pt x="0" y="15631"/>
                  <a:pt x="505" y="17019"/>
                  <a:pt x="1467" y="18068"/>
                </a:cubicBezTo>
                <a:cubicBezTo>
                  <a:pt x="2026" y="18679"/>
                  <a:pt x="2268" y="19508"/>
                  <a:pt x="2078" y="20315"/>
                </a:cubicBezTo>
                <a:cubicBezTo>
                  <a:pt x="1718" y="21824"/>
                  <a:pt x="1663" y="23394"/>
                  <a:pt x="1914" y="24927"/>
                </a:cubicBezTo>
                <a:cubicBezTo>
                  <a:pt x="2081" y="25952"/>
                  <a:pt x="2386" y="26950"/>
                  <a:pt x="2822" y="27894"/>
                </a:cubicBezTo>
                <a:lnTo>
                  <a:pt x="37357" y="27891"/>
                </a:lnTo>
                <a:cubicBezTo>
                  <a:pt x="38534" y="26001"/>
                  <a:pt x="39144" y="23745"/>
                  <a:pt x="38933" y="21392"/>
                </a:cubicBezTo>
                <a:cubicBezTo>
                  <a:pt x="38769" y="19565"/>
                  <a:pt x="38131" y="17811"/>
                  <a:pt x="37085" y="16305"/>
                </a:cubicBezTo>
                <a:cubicBezTo>
                  <a:pt x="36468" y="15413"/>
                  <a:pt x="36232" y="14309"/>
                  <a:pt x="36426" y="13242"/>
                </a:cubicBezTo>
                <a:cubicBezTo>
                  <a:pt x="36613" y="12199"/>
                  <a:pt x="36604" y="11125"/>
                  <a:pt x="36402" y="10085"/>
                </a:cubicBezTo>
                <a:cubicBezTo>
                  <a:pt x="35642" y="6114"/>
                  <a:pt x="32122" y="3172"/>
                  <a:pt x="28082" y="3123"/>
                </a:cubicBezTo>
                <a:cubicBezTo>
                  <a:pt x="28034" y="3122"/>
                  <a:pt x="27985" y="3122"/>
                  <a:pt x="27937" y="3122"/>
                </a:cubicBezTo>
                <a:cubicBezTo>
                  <a:pt x="27285" y="3122"/>
                  <a:pt x="26638" y="3198"/>
                  <a:pt x="26005" y="3347"/>
                </a:cubicBezTo>
                <a:cubicBezTo>
                  <a:pt x="25830" y="3387"/>
                  <a:pt x="25654" y="3407"/>
                  <a:pt x="25479" y="3407"/>
                </a:cubicBezTo>
                <a:cubicBezTo>
                  <a:pt x="24852" y="3407"/>
                  <a:pt x="24242" y="3157"/>
                  <a:pt x="23767" y="2727"/>
                </a:cubicBezTo>
                <a:cubicBezTo>
                  <a:pt x="21820" y="963"/>
                  <a:pt x="19296" y="1"/>
                  <a:pt x="16693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1"/>
          <p:cNvSpPr/>
          <p:nvPr/>
        </p:nvSpPr>
        <p:spPr>
          <a:xfrm>
            <a:off x="885645" y="3888410"/>
            <a:ext cx="711615" cy="1192282"/>
          </a:xfrm>
          <a:custGeom>
            <a:avLst/>
            <a:gdLst/>
            <a:ahLst/>
            <a:cxnLst/>
            <a:rect l="l" t="t" r="r" b="b"/>
            <a:pathLst>
              <a:path w="30064" h="50371" extrusionOk="0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1"/>
          <p:cNvSpPr/>
          <p:nvPr/>
        </p:nvSpPr>
        <p:spPr>
          <a:xfrm>
            <a:off x="1107273" y="4264819"/>
            <a:ext cx="258145" cy="1222627"/>
          </a:xfrm>
          <a:custGeom>
            <a:avLst/>
            <a:gdLst/>
            <a:ahLst/>
            <a:cxnLst/>
            <a:rect l="l" t="t" r="r" b="b"/>
            <a:pathLst>
              <a:path w="10906" h="51653" extrusionOk="0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2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Plan : Incremental + Scrum (Blended model)</a:t>
            </a:r>
            <a:endParaRPr/>
          </a:p>
        </p:txBody>
      </p:sp>
      <p:sp>
        <p:nvSpPr>
          <p:cNvPr id="567" name="Google Shape;567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cxnSp>
        <p:nvCxnSpPr>
          <p:cNvPr id="568" name="Google Shape;568;p42"/>
          <p:cNvCxnSpPr/>
          <p:nvPr/>
        </p:nvCxnSpPr>
        <p:spPr>
          <a:xfrm rot="10800000" flipH="1">
            <a:off x="3818484" y="3362155"/>
            <a:ext cx="956700" cy="1200"/>
          </a:xfrm>
          <a:prstGeom prst="straightConnector1">
            <a:avLst/>
          </a:prstGeom>
          <a:noFill/>
          <a:ln w="9525" cap="flat" cmpd="sng">
            <a:solidFill>
              <a:srgbClr val="03363D"/>
            </a:solidFill>
            <a:prstDash val="solid"/>
            <a:miter lim="400000"/>
            <a:headEnd type="oval" w="med" len="med"/>
            <a:tailEnd type="oval" w="med" len="med"/>
          </a:ln>
        </p:spPr>
      </p:cxnSp>
      <p:cxnSp>
        <p:nvCxnSpPr>
          <p:cNvPr id="569" name="Google Shape;569;p42"/>
          <p:cNvCxnSpPr/>
          <p:nvPr/>
        </p:nvCxnSpPr>
        <p:spPr>
          <a:xfrm>
            <a:off x="2787924" y="3955007"/>
            <a:ext cx="867900" cy="5400"/>
          </a:xfrm>
          <a:prstGeom prst="straightConnector1">
            <a:avLst/>
          </a:prstGeom>
          <a:noFill/>
          <a:ln w="9525" cap="flat" cmpd="sng">
            <a:solidFill>
              <a:srgbClr val="03363D"/>
            </a:solidFill>
            <a:prstDash val="solid"/>
            <a:miter lim="400000"/>
            <a:headEnd type="oval" w="med" len="med"/>
            <a:tailEnd type="oval" w="med" len="med"/>
          </a:ln>
        </p:spPr>
      </p:cxnSp>
      <p:cxnSp>
        <p:nvCxnSpPr>
          <p:cNvPr id="570" name="Google Shape;570;p42"/>
          <p:cNvCxnSpPr/>
          <p:nvPr/>
        </p:nvCxnSpPr>
        <p:spPr>
          <a:xfrm rot="10800000" flipH="1">
            <a:off x="3855786" y="3523837"/>
            <a:ext cx="951900" cy="1200"/>
          </a:xfrm>
          <a:prstGeom prst="straightConnector1">
            <a:avLst/>
          </a:prstGeom>
          <a:noFill/>
          <a:ln w="9525" cap="flat" cmpd="sng">
            <a:solidFill>
              <a:srgbClr val="03363D"/>
            </a:solidFill>
            <a:prstDash val="solid"/>
            <a:miter lim="400000"/>
            <a:headEnd type="oval" w="med" len="med"/>
            <a:tailEnd type="oval" w="med" len="med"/>
          </a:ln>
        </p:spPr>
      </p:cxnSp>
      <p:cxnSp>
        <p:nvCxnSpPr>
          <p:cNvPr id="571" name="Google Shape;571;p42"/>
          <p:cNvCxnSpPr/>
          <p:nvPr/>
        </p:nvCxnSpPr>
        <p:spPr>
          <a:xfrm rot="10800000" flipH="1">
            <a:off x="3855786" y="3981037"/>
            <a:ext cx="951900" cy="1200"/>
          </a:xfrm>
          <a:prstGeom prst="straightConnector1">
            <a:avLst/>
          </a:prstGeom>
          <a:noFill/>
          <a:ln w="9525" cap="flat" cmpd="sng">
            <a:solidFill>
              <a:srgbClr val="03363D"/>
            </a:solidFill>
            <a:prstDash val="solid"/>
            <a:miter lim="400000"/>
            <a:headEnd type="oval" w="med" len="med"/>
            <a:tailEnd type="oval" w="med" len="med"/>
          </a:ln>
        </p:spPr>
      </p:cxnSp>
      <p:sp>
        <p:nvSpPr>
          <p:cNvPr id="572" name="Google Shape;572;p42"/>
          <p:cNvSpPr txBox="1"/>
          <p:nvPr/>
        </p:nvSpPr>
        <p:spPr>
          <a:xfrm>
            <a:off x="7324118" y="3541468"/>
            <a:ext cx="10245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3363D"/>
              </a:buClr>
              <a:buSzPts val="800"/>
              <a:buFont typeface="Proxima Nova"/>
              <a:buNone/>
            </a:pPr>
            <a:r>
              <a:rPr lang="en" sz="750">
                <a:solidFill>
                  <a:srgbClr val="03363D"/>
                </a:solidFill>
                <a:latin typeface="Proxima Nova"/>
                <a:ea typeface="Proxima Nova"/>
                <a:cs typeface="Proxima Nova"/>
                <a:sym typeface="Proxima Nova"/>
              </a:rPr>
              <a:t>Visualizations</a:t>
            </a:r>
            <a:endParaRPr sz="750">
              <a:solidFill>
                <a:srgbClr val="03363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73" name="Google Shape;573;p42"/>
          <p:cNvGrpSpPr/>
          <p:nvPr/>
        </p:nvGrpSpPr>
        <p:grpSpPr>
          <a:xfrm>
            <a:off x="1713365" y="1343088"/>
            <a:ext cx="6843409" cy="3507013"/>
            <a:chOff x="1788515" y="1639013"/>
            <a:chExt cx="6843409" cy="3507013"/>
          </a:xfrm>
        </p:grpSpPr>
        <p:grpSp>
          <p:nvGrpSpPr>
            <p:cNvPr id="574" name="Google Shape;574;p42"/>
            <p:cNvGrpSpPr/>
            <p:nvPr/>
          </p:nvGrpSpPr>
          <p:grpSpPr>
            <a:xfrm>
              <a:off x="1788515" y="1867615"/>
              <a:ext cx="5313134" cy="2908148"/>
              <a:chOff x="1733550" y="951875"/>
              <a:chExt cx="5313134" cy="3745200"/>
            </a:xfrm>
          </p:grpSpPr>
          <p:cxnSp>
            <p:nvCxnSpPr>
              <p:cNvPr id="575" name="Google Shape;575;p42"/>
              <p:cNvCxnSpPr/>
              <p:nvPr/>
            </p:nvCxnSpPr>
            <p:spPr>
              <a:xfrm rot="10800000">
                <a:off x="1733550" y="951875"/>
                <a:ext cx="0" cy="374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576" name="Google Shape;576;p42"/>
              <p:cNvCxnSpPr/>
              <p:nvPr/>
            </p:nvCxnSpPr>
            <p:spPr>
              <a:xfrm rot="10800000">
                <a:off x="2796177" y="951875"/>
                <a:ext cx="0" cy="374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577" name="Google Shape;577;p42"/>
              <p:cNvCxnSpPr/>
              <p:nvPr/>
            </p:nvCxnSpPr>
            <p:spPr>
              <a:xfrm rot="10800000">
                <a:off x="3858804" y="951875"/>
                <a:ext cx="0" cy="374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578" name="Google Shape;578;p42"/>
              <p:cNvCxnSpPr/>
              <p:nvPr/>
            </p:nvCxnSpPr>
            <p:spPr>
              <a:xfrm rot="10800000">
                <a:off x="4921431" y="951875"/>
                <a:ext cx="0" cy="374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579" name="Google Shape;579;p42"/>
              <p:cNvCxnSpPr/>
              <p:nvPr/>
            </p:nvCxnSpPr>
            <p:spPr>
              <a:xfrm rot="10800000">
                <a:off x="5984058" y="951875"/>
                <a:ext cx="0" cy="374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580" name="Google Shape;580;p42"/>
              <p:cNvCxnSpPr/>
              <p:nvPr/>
            </p:nvCxnSpPr>
            <p:spPr>
              <a:xfrm rot="10800000">
                <a:off x="7046684" y="951875"/>
                <a:ext cx="0" cy="374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581" name="Google Shape;581;p42"/>
            <p:cNvGrpSpPr/>
            <p:nvPr/>
          </p:nvGrpSpPr>
          <p:grpSpPr>
            <a:xfrm>
              <a:off x="1792667" y="1639013"/>
              <a:ext cx="6839258" cy="3507013"/>
              <a:chOff x="1792667" y="1639013"/>
              <a:chExt cx="6839258" cy="3507013"/>
            </a:xfrm>
          </p:grpSpPr>
          <p:cxnSp>
            <p:nvCxnSpPr>
              <p:cNvPr id="582" name="Google Shape;582;p42"/>
              <p:cNvCxnSpPr/>
              <p:nvPr/>
            </p:nvCxnSpPr>
            <p:spPr>
              <a:xfrm>
                <a:off x="1873524" y="3040607"/>
                <a:ext cx="867900" cy="5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3363D"/>
                </a:solidFill>
                <a:prstDash val="solid"/>
                <a:miter lim="400000"/>
                <a:headEnd type="oval" w="med" len="med"/>
                <a:tailEnd type="oval" w="med" len="med"/>
              </a:ln>
            </p:spPr>
          </p:cxnSp>
          <p:sp>
            <p:nvSpPr>
              <p:cNvPr id="583" name="Google Shape;583;p42"/>
              <p:cNvSpPr txBox="1"/>
              <p:nvPr/>
            </p:nvSpPr>
            <p:spPr>
              <a:xfrm>
                <a:off x="4091475" y="2343150"/>
                <a:ext cx="1093500" cy="15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050" tIns="19050" rIns="19050" bIns="1905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750" b="1">
                    <a:solidFill>
                      <a:srgbClr val="03363D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Access Spark</a:t>
                </a:r>
                <a:endParaRPr sz="750" b="1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750" b="1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3363D"/>
                  </a:buClr>
                  <a:buSzPts val="800"/>
                  <a:buFont typeface="Proxima Nova"/>
                  <a:buNone/>
                </a:pPr>
                <a:endParaRPr sz="750" b="1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grpSp>
            <p:nvGrpSpPr>
              <p:cNvPr id="584" name="Google Shape;584;p42"/>
              <p:cNvGrpSpPr/>
              <p:nvPr/>
            </p:nvGrpSpPr>
            <p:grpSpPr>
              <a:xfrm>
                <a:off x="1803175" y="1639046"/>
                <a:ext cx="6828749" cy="3236716"/>
                <a:chOff x="1601624" y="571500"/>
                <a:chExt cx="6862375" cy="3288343"/>
              </a:xfrm>
            </p:grpSpPr>
            <p:cxnSp>
              <p:nvCxnSpPr>
                <p:cNvPr id="585" name="Google Shape;585;p42"/>
                <p:cNvCxnSpPr/>
                <p:nvPr/>
              </p:nvCxnSpPr>
              <p:spPr>
                <a:xfrm>
                  <a:off x="1601624" y="3841543"/>
                  <a:ext cx="6667800" cy="183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EBA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586" name="Google Shape;586;p42"/>
                <p:cNvCxnSpPr/>
                <p:nvPr/>
              </p:nvCxnSpPr>
              <p:spPr>
                <a:xfrm rot="10800000" flipH="1">
                  <a:off x="5904231" y="3319986"/>
                  <a:ext cx="956700" cy="1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3363D"/>
                  </a:solidFill>
                  <a:prstDash val="solid"/>
                  <a:miter lim="400000"/>
                  <a:headEnd type="oval" w="med" len="med"/>
                  <a:tailEnd type="oval" w="med" len="med"/>
                </a:ln>
              </p:spPr>
            </p:cxnSp>
            <p:grpSp>
              <p:nvGrpSpPr>
                <p:cNvPr id="587" name="Google Shape;587;p42"/>
                <p:cNvGrpSpPr/>
                <p:nvPr/>
              </p:nvGrpSpPr>
              <p:grpSpPr>
                <a:xfrm>
                  <a:off x="1615363" y="571500"/>
                  <a:ext cx="6848637" cy="2578250"/>
                  <a:chOff x="1615363" y="571500"/>
                  <a:chExt cx="6848637" cy="2578250"/>
                </a:xfrm>
              </p:grpSpPr>
              <p:sp>
                <p:nvSpPr>
                  <p:cNvPr id="588" name="Google Shape;588;p42"/>
                  <p:cNvSpPr txBox="1"/>
                  <p:nvPr/>
                </p:nvSpPr>
                <p:spPr>
                  <a:xfrm>
                    <a:off x="5924550" y="2736513"/>
                    <a:ext cx="1029600" cy="232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9050" tIns="19050" rIns="19050" bIns="1905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3363D"/>
                      </a:buClr>
                      <a:buSzPts val="800"/>
                      <a:buFont typeface="Proxima Nova"/>
                      <a:buNone/>
                    </a:pPr>
                    <a:r>
                      <a:rPr lang="en" sz="750">
                        <a:solidFill>
                          <a:srgbClr val="03363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rPr>
                      <a:t>Modify ML algorithms</a:t>
                    </a:r>
                    <a:endParaRPr sz="750">
                      <a:solidFill>
                        <a:srgbClr val="03363D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endParaRPr>
                  </a:p>
                </p:txBody>
              </p:sp>
              <p:cxnSp>
                <p:nvCxnSpPr>
                  <p:cNvPr id="589" name="Google Shape;589;p42"/>
                  <p:cNvCxnSpPr/>
                  <p:nvPr/>
                </p:nvCxnSpPr>
                <p:spPr>
                  <a:xfrm rot="10800000" flipH="1">
                    <a:off x="1625213" y="3139550"/>
                    <a:ext cx="6644400" cy="102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EBA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0" name="Google Shape;590;p42"/>
                  <p:cNvCxnSpPr/>
                  <p:nvPr/>
                </p:nvCxnSpPr>
                <p:spPr>
                  <a:xfrm rot="10800000" flipH="1">
                    <a:off x="5923971" y="2685780"/>
                    <a:ext cx="956700" cy="1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3363D"/>
                    </a:solidFill>
                    <a:prstDash val="solid"/>
                    <a:miter lim="400000"/>
                    <a:headEnd type="oval" w="med" len="med"/>
                    <a:tailEnd type="oval" w="med" len="med"/>
                  </a:ln>
                </p:spPr>
              </p:cxnSp>
              <p:sp>
                <p:nvSpPr>
                  <p:cNvPr id="591" name="Google Shape;591;p42"/>
                  <p:cNvSpPr txBox="1"/>
                  <p:nvPr/>
                </p:nvSpPr>
                <p:spPr>
                  <a:xfrm>
                    <a:off x="6807999" y="2629304"/>
                    <a:ext cx="1656000" cy="403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9050" tIns="19050" rIns="19050" bIns="1905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3363D"/>
                      </a:buClr>
                      <a:buSzPts val="800"/>
                      <a:buFont typeface="Proxima Nova"/>
                      <a:buNone/>
                    </a:pPr>
                    <a:endParaRPr sz="750">
                      <a:solidFill>
                        <a:srgbClr val="03363D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endParaRPr>
                  </a:p>
                </p:txBody>
              </p:sp>
              <p:grpSp>
                <p:nvGrpSpPr>
                  <p:cNvPr id="592" name="Google Shape;592;p42"/>
                  <p:cNvGrpSpPr/>
                  <p:nvPr/>
                </p:nvGrpSpPr>
                <p:grpSpPr>
                  <a:xfrm>
                    <a:off x="1615363" y="571500"/>
                    <a:ext cx="6654200" cy="1921675"/>
                    <a:chOff x="1615363" y="571500"/>
                    <a:chExt cx="6654200" cy="1921675"/>
                  </a:xfrm>
                </p:grpSpPr>
                <p:cxnSp>
                  <p:nvCxnSpPr>
                    <p:cNvPr id="593" name="Google Shape;593;p42"/>
                    <p:cNvCxnSpPr/>
                    <p:nvPr/>
                  </p:nvCxnSpPr>
                  <p:spPr>
                    <a:xfrm>
                      <a:off x="1635063" y="1789975"/>
                      <a:ext cx="6634500" cy="105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EBA00"/>
                      </a:solidFill>
                      <a:prstDash val="solid"/>
                      <a:miter lim="400000"/>
                      <a:headEnd type="none" w="sm" len="sm"/>
                      <a:tailEnd type="none" w="sm" len="sm"/>
                    </a:ln>
                  </p:spPr>
                </p:cxnSp>
                <p:sp>
                  <p:nvSpPr>
                    <p:cNvPr id="594" name="Google Shape;594;p42"/>
                    <p:cNvSpPr txBox="1"/>
                    <p:nvPr/>
                  </p:nvSpPr>
                  <p:spPr>
                    <a:xfrm>
                      <a:off x="2735314" y="1265831"/>
                      <a:ext cx="1152300" cy="152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19050" tIns="19050" rIns="19050" bIns="1905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50" b="1">
                          <a:solidFill>
                            <a:srgbClr val="03363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Install Spark in </a:t>
                      </a:r>
                      <a:endParaRPr sz="750" b="1">
                        <a:solidFill>
                          <a:srgbClr val="03363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50" b="1">
                          <a:solidFill>
                            <a:srgbClr val="03363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Hadoop</a:t>
                      </a:r>
                      <a:endParaRPr sz="750" b="1">
                        <a:solidFill>
                          <a:srgbClr val="03363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750" b="1">
                        <a:solidFill>
                          <a:srgbClr val="03363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363D"/>
                        </a:buClr>
                        <a:buSzPts val="800"/>
                        <a:buFont typeface="Proxima Nova"/>
                        <a:buNone/>
                      </a:pPr>
                      <a:endParaRPr sz="750" b="1">
                        <a:solidFill>
                          <a:srgbClr val="03363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p:txBody>
                </p:sp>
                <p:cxnSp>
                  <p:nvCxnSpPr>
                    <p:cNvPr id="595" name="Google Shape;595;p42"/>
                    <p:cNvCxnSpPr/>
                    <p:nvPr/>
                  </p:nvCxnSpPr>
                  <p:spPr>
                    <a:xfrm>
                      <a:off x="2694750" y="2126797"/>
                      <a:ext cx="9738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03363D"/>
                      </a:solidFill>
                      <a:prstDash val="solid"/>
                      <a:miter lim="400000"/>
                      <a:headEnd type="oval" w="med" len="med"/>
                      <a:tailEnd type="oval" w="med" len="med"/>
                    </a:ln>
                  </p:spPr>
                </p:cxnSp>
                <p:sp>
                  <p:nvSpPr>
                    <p:cNvPr id="596" name="Google Shape;596;p42"/>
                    <p:cNvSpPr txBox="1"/>
                    <p:nvPr/>
                  </p:nvSpPr>
                  <p:spPr>
                    <a:xfrm>
                      <a:off x="2729825" y="2172238"/>
                      <a:ext cx="956700" cy="152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19050" tIns="19050" rIns="19050" bIns="1905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50">
                          <a:solidFill>
                            <a:srgbClr val="03363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Setup Spark Master Server</a:t>
                      </a:r>
                      <a:endParaRPr sz="750">
                        <a:solidFill>
                          <a:srgbClr val="03363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750">
                        <a:solidFill>
                          <a:srgbClr val="03363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363D"/>
                        </a:buClr>
                        <a:buSzPts val="800"/>
                        <a:buFont typeface="Proxima Nova"/>
                        <a:buNone/>
                      </a:pPr>
                      <a:endParaRPr sz="750">
                        <a:solidFill>
                          <a:srgbClr val="03363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p:txBody>
                </p:sp>
                <p:cxnSp>
                  <p:nvCxnSpPr>
                    <p:cNvPr id="597" name="Google Shape;597;p42"/>
                    <p:cNvCxnSpPr/>
                    <p:nvPr/>
                  </p:nvCxnSpPr>
                  <p:spPr>
                    <a:xfrm>
                      <a:off x="1615363" y="2489575"/>
                      <a:ext cx="6654000" cy="36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EBA00"/>
                      </a:solidFill>
                      <a:prstDash val="solid"/>
                      <a:miter lim="4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598" name="Google Shape;598;p42"/>
                    <p:cNvCxnSpPr/>
                    <p:nvPr/>
                  </p:nvCxnSpPr>
                  <p:spPr>
                    <a:xfrm>
                      <a:off x="4897650" y="1914663"/>
                      <a:ext cx="621900" cy="24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03363D"/>
                      </a:solidFill>
                      <a:prstDash val="solid"/>
                      <a:miter lim="400000"/>
                      <a:headEnd type="oval" w="med" len="med"/>
                      <a:tailEnd type="oval" w="med" len="med"/>
                    </a:ln>
                  </p:spPr>
                </p:cxnSp>
                <p:sp>
                  <p:nvSpPr>
                    <p:cNvPr id="599" name="Google Shape;599;p42"/>
                    <p:cNvSpPr txBox="1"/>
                    <p:nvPr/>
                  </p:nvSpPr>
                  <p:spPr>
                    <a:xfrm>
                      <a:off x="4898026" y="1963178"/>
                      <a:ext cx="872100" cy="2781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19050" tIns="19050" rIns="19050" bIns="1905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50">
                          <a:solidFill>
                            <a:srgbClr val="03363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collect data</a:t>
                      </a:r>
                      <a:endParaRPr sz="750">
                        <a:solidFill>
                          <a:srgbClr val="03363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p:txBody>
                </p:sp>
                <p:cxnSp>
                  <p:nvCxnSpPr>
                    <p:cNvPr id="600" name="Google Shape;600;p42"/>
                    <p:cNvCxnSpPr/>
                    <p:nvPr/>
                  </p:nvCxnSpPr>
                  <p:spPr>
                    <a:xfrm rot="10800000" flipH="1">
                      <a:off x="5924550" y="1999604"/>
                      <a:ext cx="984600" cy="108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03363D"/>
                      </a:solidFill>
                      <a:prstDash val="solid"/>
                      <a:miter lim="400000"/>
                      <a:headEnd type="oval" w="med" len="med"/>
                      <a:tailEnd type="oval" w="med" len="med"/>
                    </a:ln>
                  </p:spPr>
                </p:cxnSp>
                <p:sp>
                  <p:nvSpPr>
                    <p:cNvPr id="601" name="Google Shape;601;p42"/>
                    <p:cNvSpPr txBox="1"/>
                    <p:nvPr/>
                  </p:nvSpPr>
                  <p:spPr>
                    <a:xfrm>
                      <a:off x="5924177" y="2055858"/>
                      <a:ext cx="916800" cy="2781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19050" tIns="19050" rIns="19050" bIns="1905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363D"/>
                        </a:buClr>
                        <a:buSzPts val="800"/>
                        <a:buFont typeface="Proxima Nova"/>
                        <a:buNone/>
                      </a:pPr>
                      <a:r>
                        <a:rPr lang="en" sz="750">
                          <a:solidFill>
                            <a:srgbClr val="03363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Test &amp; Train data </a:t>
                      </a:r>
                      <a:endParaRPr sz="75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p:txBody>
                </p:sp>
                <p:grpSp>
                  <p:nvGrpSpPr>
                    <p:cNvPr id="602" name="Google Shape;602;p42"/>
                    <p:cNvGrpSpPr/>
                    <p:nvPr/>
                  </p:nvGrpSpPr>
                  <p:grpSpPr>
                    <a:xfrm>
                      <a:off x="1615979" y="571500"/>
                      <a:ext cx="6233588" cy="865499"/>
                      <a:chOff x="1615979" y="571500"/>
                      <a:chExt cx="6233588" cy="865499"/>
                    </a:xfrm>
                  </p:grpSpPr>
                  <p:sp>
                    <p:nvSpPr>
                      <p:cNvPr id="603" name="Google Shape;603;p42"/>
                      <p:cNvSpPr txBox="1"/>
                      <p:nvPr/>
                    </p:nvSpPr>
                    <p:spPr>
                      <a:xfrm>
                        <a:off x="1660668" y="1284599"/>
                        <a:ext cx="961500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19050" tIns="19050" rIns="19050" bIns="1905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3363D"/>
                          </a:buClr>
                          <a:buSzPts val="800"/>
                          <a:buFont typeface="Proxima Nova"/>
                          <a:buNone/>
                        </a:pPr>
                        <a:r>
                          <a:rPr lang="en" sz="750" b="1">
                            <a:solidFill>
                              <a:srgbClr val="03363D"/>
                            </a:solidFill>
                            <a:latin typeface="Proxima Nova"/>
                            <a:ea typeface="Proxima Nova"/>
                            <a:cs typeface="Proxima Nova"/>
                            <a:sym typeface="Proxima Nova"/>
                          </a:rPr>
                          <a:t>Determine Business Requirements</a:t>
                        </a:r>
                        <a:endParaRPr sz="750" b="1">
                          <a:latin typeface="Proxima Nova"/>
                          <a:ea typeface="Proxima Nova"/>
                          <a:cs typeface="Proxima Nova"/>
                          <a:sym typeface="Proxima Nova"/>
                        </a:endParaRPr>
                      </a:p>
                    </p:txBody>
                  </p:sp>
                  <p:sp>
                    <p:nvSpPr>
                      <p:cNvPr id="604" name="Google Shape;604;p42"/>
                      <p:cNvSpPr txBox="1"/>
                      <p:nvPr/>
                    </p:nvSpPr>
                    <p:spPr>
                      <a:xfrm>
                        <a:off x="4898025" y="1263453"/>
                        <a:ext cx="1152300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19050" tIns="19050" rIns="19050" bIns="1905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 sz="750" b="1">
                            <a:solidFill>
                              <a:srgbClr val="03363D"/>
                            </a:solidFill>
                            <a:latin typeface="Proxima Nova"/>
                            <a:ea typeface="Proxima Nova"/>
                            <a:cs typeface="Proxima Nova"/>
                            <a:sym typeface="Proxima Nova"/>
                          </a:rPr>
                          <a:t>Prepare Data for ML</a:t>
                        </a:r>
                        <a:endParaRPr sz="750" b="1">
                          <a:solidFill>
                            <a:srgbClr val="03363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endParaRPr>
                      </a:p>
                      <a:p>
                        <a:pPr marL="0" marR="0" lvl="0" indent="0" algn="l" rtl="0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 sz="750" b="1">
                          <a:solidFill>
                            <a:srgbClr val="03363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endParaRPr>
                      </a:p>
                      <a:p>
                        <a:pPr marL="0" marR="0" lvl="0" indent="0" algn="l" rtl="0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3363D"/>
                          </a:buClr>
                          <a:buSzPts val="800"/>
                          <a:buFont typeface="Proxima Nova"/>
                          <a:buNone/>
                        </a:pPr>
                        <a:endParaRPr sz="750" b="1">
                          <a:solidFill>
                            <a:srgbClr val="03363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endParaRPr>
                      </a:p>
                    </p:txBody>
                  </p:sp>
                  <p:grpSp>
                    <p:nvGrpSpPr>
                      <p:cNvPr id="605" name="Google Shape;605;p42"/>
                      <p:cNvGrpSpPr/>
                      <p:nvPr/>
                    </p:nvGrpSpPr>
                    <p:grpSpPr>
                      <a:xfrm>
                        <a:off x="1615979" y="571500"/>
                        <a:ext cx="6233588" cy="556700"/>
                        <a:chOff x="1615979" y="571500"/>
                        <a:chExt cx="6233588" cy="556700"/>
                      </a:xfrm>
                    </p:grpSpPr>
                    <p:sp>
                      <p:nvSpPr>
                        <p:cNvPr id="606" name="Google Shape;606;p42"/>
                        <p:cNvSpPr txBox="1"/>
                        <p:nvPr/>
                      </p:nvSpPr>
                      <p:spPr>
                        <a:xfrm>
                          <a:off x="1934625" y="975800"/>
                          <a:ext cx="618600" cy="152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spcFirstLastPara="1" wrap="square" lIns="19050" tIns="19050" rIns="19050" bIns="1905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FEBA00"/>
                            </a:buClr>
                            <a:buSzPts val="900"/>
                            <a:buFont typeface="Arial"/>
                            <a:buNone/>
                          </a:pPr>
                          <a:r>
                            <a:rPr lang="en" sz="900" b="1">
                              <a:solidFill>
                                <a:srgbClr val="434343"/>
                              </a:solidFill>
                              <a:latin typeface="Questrial"/>
                              <a:ea typeface="Questrial"/>
                              <a:cs typeface="Questrial"/>
                              <a:sym typeface="Questrial"/>
                            </a:rPr>
                            <a:t>JANUARY</a:t>
                          </a:r>
                          <a:endParaRPr sz="500" b="1">
                            <a:solidFill>
                              <a:srgbClr val="434343"/>
                            </a:solidFill>
                            <a:latin typeface="Questrial"/>
                            <a:ea typeface="Questrial"/>
                            <a:cs typeface="Questrial"/>
                            <a:sym typeface="Questrial"/>
                          </a:endParaRPr>
                        </a:p>
                      </p:txBody>
                    </p:sp>
                    <p:sp>
                      <p:nvSpPr>
                        <p:cNvPr id="607" name="Google Shape;607;p42"/>
                        <p:cNvSpPr txBox="1"/>
                        <p:nvPr/>
                      </p:nvSpPr>
                      <p:spPr>
                        <a:xfrm>
                          <a:off x="2982947" y="951950"/>
                          <a:ext cx="652200" cy="152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spcFirstLastPara="1" wrap="square" lIns="19050" tIns="19050" rIns="19050" bIns="1905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FEBA00"/>
                            </a:buClr>
                            <a:buSzPts val="900"/>
                            <a:buFont typeface="Arial"/>
                            <a:buNone/>
                          </a:pPr>
                          <a:r>
                            <a:rPr lang="en" sz="900" b="1">
                              <a:solidFill>
                                <a:srgbClr val="434343"/>
                              </a:solidFill>
                              <a:latin typeface="Questrial"/>
                              <a:ea typeface="Questrial"/>
                              <a:cs typeface="Questrial"/>
                              <a:sym typeface="Questrial"/>
                            </a:rPr>
                            <a:t>FEBRUARY</a:t>
                          </a:r>
                          <a:endParaRPr sz="500" b="1">
                            <a:solidFill>
                              <a:srgbClr val="434343"/>
                            </a:solidFill>
                            <a:latin typeface="Questrial"/>
                            <a:ea typeface="Questrial"/>
                            <a:cs typeface="Questrial"/>
                            <a:sym typeface="Questrial"/>
                          </a:endParaRPr>
                        </a:p>
                      </p:txBody>
                    </p:sp>
                    <p:sp>
                      <p:nvSpPr>
                        <p:cNvPr id="608" name="Google Shape;608;p42"/>
                        <p:cNvSpPr txBox="1"/>
                        <p:nvPr/>
                      </p:nvSpPr>
                      <p:spPr>
                        <a:xfrm>
                          <a:off x="5112894" y="944108"/>
                          <a:ext cx="652200" cy="152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spcFirstLastPara="1" wrap="square" lIns="19050" tIns="19050" rIns="19050" bIns="1905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FEBA00"/>
                            </a:buClr>
                            <a:buSzPts val="900"/>
                            <a:buFont typeface="Arial"/>
                            <a:buNone/>
                          </a:pPr>
                          <a:r>
                            <a:rPr lang="en" sz="900" b="1">
                              <a:solidFill>
                                <a:srgbClr val="434343"/>
                              </a:solidFill>
                              <a:latin typeface="Questrial"/>
                              <a:ea typeface="Questrial"/>
                              <a:cs typeface="Questrial"/>
                              <a:sym typeface="Questrial"/>
                            </a:rPr>
                            <a:t>APRIL</a:t>
                          </a:r>
                          <a:endParaRPr sz="500" b="1">
                            <a:solidFill>
                              <a:srgbClr val="434343"/>
                            </a:solidFill>
                            <a:latin typeface="Questrial"/>
                            <a:ea typeface="Questrial"/>
                            <a:cs typeface="Questrial"/>
                            <a:sym typeface="Questrial"/>
                          </a:endParaRPr>
                        </a:p>
                      </p:txBody>
                    </p:sp>
                    <p:sp>
                      <p:nvSpPr>
                        <p:cNvPr id="609" name="Google Shape;609;p42"/>
                        <p:cNvSpPr txBox="1"/>
                        <p:nvPr/>
                      </p:nvSpPr>
                      <p:spPr>
                        <a:xfrm>
                          <a:off x="6118600" y="951950"/>
                          <a:ext cx="785700" cy="152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spcFirstLastPara="1" wrap="square" lIns="19050" tIns="19050" rIns="19050" bIns="1905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FEBA00"/>
                            </a:buClr>
                            <a:buSzPts val="900"/>
                            <a:buFont typeface="Arial"/>
                            <a:buNone/>
                          </a:pPr>
                          <a:r>
                            <a:rPr lang="en" sz="900" b="1">
                              <a:solidFill>
                                <a:srgbClr val="434343"/>
                              </a:solidFill>
                              <a:latin typeface="Questrial"/>
                              <a:ea typeface="Questrial"/>
                              <a:cs typeface="Questrial"/>
                              <a:sym typeface="Questrial"/>
                            </a:rPr>
                            <a:t>MAY</a:t>
                          </a:r>
                          <a:endParaRPr sz="500" b="1">
                            <a:solidFill>
                              <a:srgbClr val="434343"/>
                            </a:solidFill>
                            <a:latin typeface="Questrial"/>
                            <a:ea typeface="Questrial"/>
                            <a:cs typeface="Questrial"/>
                            <a:sym typeface="Questrial"/>
                          </a:endParaRPr>
                        </a:p>
                      </p:txBody>
                    </p:sp>
                    <p:sp>
                      <p:nvSpPr>
                        <p:cNvPr id="610" name="Google Shape;610;p42"/>
                        <p:cNvSpPr txBox="1"/>
                        <p:nvPr/>
                      </p:nvSpPr>
                      <p:spPr>
                        <a:xfrm>
                          <a:off x="7230967" y="951958"/>
                          <a:ext cx="618600" cy="152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spcFirstLastPara="1" wrap="square" lIns="19050" tIns="19050" rIns="19050" bIns="1905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FEBA00"/>
                            </a:buClr>
                            <a:buSzPts val="900"/>
                            <a:buFont typeface="Arial"/>
                            <a:buNone/>
                          </a:pPr>
                          <a:r>
                            <a:rPr lang="en" sz="900" b="1">
                              <a:solidFill>
                                <a:srgbClr val="434343"/>
                              </a:solidFill>
                              <a:latin typeface="Questrial"/>
                              <a:ea typeface="Questrial"/>
                              <a:cs typeface="Questrial"/>
                              <a:sym typeface="Questrial"/>
                            </a:rPr>
                            <a:t>JUNE</a:t>
                          </a:r>
                          <a:endParaRPr sz="500" b="1">
                            <a:solidFill>
                              <a:srgbClr val="434343"/>
                            </a:solidFill>
                            <a:latin typeface="Questrial"/>
                            <a:ea typeface="Questrial"/>
                            <a:cs typeface="Questrial"/>
                            <a:sym typeface="Questrial"/>
                          </a:endParaRPr>
                        </a:p>
                      </p:txBody>
                    </p:sp>
                    <p:sp>
                      <p:nvSpPr>
                        <p:cNvPr id="611" name="Google Shape;611;p42"/>
                        <p:cNvSpPr txBox="1"/>
                        <p:nvPr/>
                      </p:nvSpPr>
                      <p:spPr>
                        <a:xfrm>
                          <a:off x="4143613" y="951950"/>
                          <a:ext cx="460800" cy="152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spcFirstLastPara="1" wrap="square" lIns="19050" tIns="19050" rIns="19050" bIns="1905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FEBA00"/>
                            </a:buClr>
                            <a:buSzPts val="900"/>
                            <a:buFont typeface="Arial"/>
                            <a:buNone/>
                          </a:pPr>
                          <a:r>
                            <a:rPr lang="en" sz="900" b="1">
                              <a:solidFill>
                                <a:srgbClr val="434343"/>
                              </a:solidFill>
                              <a:latin typeface="Questrial"/>
                              <a:ea typeface="Questrial"/>
                              <a:cs typeface="Questrial"/>
                              <a:sym typeface="Questrial"/>
                            </a:rPr>
                            <a:t>MARCH</a:t>
                          </a:r>
                          <a:endParaRPr sz="500" b="1">
                            <a:solidFill>
                              <a:srgbClr val="434343"/>
                            </a:solidFill>
                            <a:latin typeface="Questrial"/>
                            <a:ea typeface="Questrial"/>
                            <a:cs typeface="Questrial"/>
                            <a:sym typeface="Questrial"/>
                          </a:endParaRPr>
                        </a:p>
                      </p:txBody>
                    </p:sp>
                    <p:sp>
                      <p:nvSpPr>
                        <p:cNvPr id="612" name="Google Shape;612;p42"/>
                        <p:cNvSpPr/>
                        <p:nvPr/>
                      </p:nvSpPr>
                      <p:spPr>
                        <a:xfrm>
                          <a:off x="1615979" y="571500"/>
                          <a:ext cx="1029600" cy="152400"/>
                        </a:xfrm>
                        <a:prstGeom prst="rect">
                          <a:avLst/>
                        </a:prstGeom>
                        <a:solidFill>
                          <a:schemeClr val="lt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100"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Sprint 1</a:t>
                          </a:r>
                          <a:endParaRPr sz="1100"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613" name="Google Shape;613;p42"/>
              <p:cNvGrpSpPr/>
              <p:nvPr/>
            </p:nvGrpSpPr>
            <p:grpSpPr>
              <a:xfrm>
                <a:off x="2897921" y="3753068"/>
                <a:ext cx="1069354" cy="772595"/>
                <a:chOff x="2729821" y="2075943"/>
                <a:chExt cx="1069354" cy="772595"/>
              </a:xfrm>
            </p:grpSpPr>
            <p:sp>
              <p:nvSpPr>
                <p:cNvPr id="614" name="Google Shape;614;p42"/>
                <p:cNvSpPr txBox="1"/>
                <p:nvPr/>
              </p:nvSpPr>
              <p:spPr>
                <a:xfrm>
                  <a:off x="2769575" y="2615738"/>
                  <a:ext cx="1029600" cy="23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9050" tIns="19050" rIns="19050" bIns="190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en" sz="750">
                      <a:solidFill>
                        <a:srgbClr val="03363D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configure our DataNodes</a:t>
                  </a:r>
                  <a:endParaRPr sz="750">
                    <a:solidFill>
                      <a:srgbClr val="03363D"/>
                    </a:solidFill>
                    <a:latin typeface="Proxima Nova"/>
                    <a:ea typeface="Proxima Nova"/>
                    <a:cs typeface="Proxima Nova"/>
                    <a:sym typeface="Proxima Nova"/>
                  </a:endParaRPr>
                </a:p>
                <a:p>
                  <a:pPr marL="0" marR="0" lvl="0" indent="0" algn="l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750">
                    <a:solidFill>
                      <a:srgbClr val="03363D"/>
                    </a:solidFill>
                    <a:latin typeface="Proxima Nova"/>
                    <a:ea typeface="Proxima Nova"/>
                    <a:cs typeface="Proxima Nova"/>
                    <a:sym typeface="Proxima Nova"/>
                  </a:endParaRPr>
                </a:p>
                <a:p>
                  <a:pPr marL="0" marR="0" lvl="0" indent="0" algn="l" rtl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3363D"/>
                    </a:buClr>
                    <a:buSzPts val="800"/>
                    <a:buFont typeface="Proxima Nova"/>
                    <a:buNone/>
                  </a:pPr>
                  <a:endParaRPr sz="750">
                    <a:solidFill>
                      <a:srgbClr val="03363D"/>
                    </a:solidFill>
                    <a:latin typeface="Proxima Nova"/>
                    <a:ea typeface="Proxima Nova"/>
                    <a:cs typeface="Proxima Nova"/>
                    <a:sym typeface="Proxima Nova"/>
                  </a:endParaRPr>
                </a:p>
              </p:txBody>
            </p:sp>
            <p:cxnSp>
              <p:nvCxnSpPr>
                <p:cNvPr id="615" name="Google Shape;615;p42"/>
                <p:cNvCxnSpPr/>
                <p:nvPr/>
              </p:nvCxnSpPr>
              <p:spPr>
                <a:xfrm rot="10800000" flipH="1">
                  <a:off x="2729821" y="2075943"/>
                  <a:ext cx="956700" cy="1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3363D"/>
                  </a:solidFill>
                  <a:prstDash val="solid"/>
                  <a:miter lim="400000"/>
                  <a:headEnd type="oval" w="med" len="med"/>
                  <a:tailEnd type="oval" w="med" len="med"/>
                </a:ln>
              </p:spPr>
            </p:cxnSp>
          </p:grpSp>
          <p:sp>
            <p:nvSpPr>
              <p:cNvPr id="616" name="Google Shape;616;p42"/>
              <p:cNvSpPr txBox="1"/>
              <p:nvPr/>
            </p:nvSpPr>
            <p:spPr>
              <a:xfrm>
                <a:off x="6115825" y="4384025"/>
                <a:ext cx="912300" cy="7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latin typeface="Proxima Nova"/>
                    <a:ea typeface="Proxima Nova"/>
                    <a:cs typeface="Proxima Nova"/>
                    <a:sym typeface="Proxima Nova"/>
                  </a:rPr>
                  <a:t>Incorporate feedback &amp; build library modules</a:t>
                </a:r>
                <a:endParaRPr sz="750"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50"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5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617" name="Google Shape;617;p42"/>
              <p:cNvSpPr txBox="1"/>
              <p:nvPr/>
            </p:nvSpPr>
            <p:spPr>
              <a:xfrm>
                <a:off x="3927525" y="3569300"/>
                <a:ext cx="1029600" cy="3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03363D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Create RDD</a:t>
                </a:r>
                <a:endParaRPr sz="750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618" name="Google Shape;618;p42"/>
              <p:cNvSpPr txBox="1"/>
              <p:nvPr/>
            </p:nvSpPr>
            <p:spPr>
              <a:xfrm>
                <a:off x="7235513" y="2266950"/>
                <a:ext cx="1152300" cy="15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050" tIns="19050" rIns="19050" bIns="1905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750" b="1">
                    <a:solidFill>
                      <a:srgbClr val="03363D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Documentation &amp; Dashboards</a:t>
                </a:r>
                <a:endParaRPr sz="750" b="1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750" b="1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3363D"/>
                  </a:buClr>
                  <a:buSzPts val="800"/>
                  <a:buFont typeface="Proxima Nova"/>
                  <a:buNone/>
                </a:pPr>
                <a:endParaRPr sz="750" b="1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619" name="Google Shape;619;p42"/>
              <p:cNvSpPr/>
              <p:nvPr/>
            </p:nvSpPr>
            <p:spPr>
              <a:xfrm>
                <a:off x="2875767" y="1639025"/>
                <a:ext cx="1029600" cy="152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EB Garamond ExtraBold"/>
                    <a:ea typeface="EB Garamond ExtraBold"/>
                    <a:cs typeface="EB Garamond ExtraBold"/>
                    <a:sym typeface="EB Garamond ExtraBold"/>
                  </a:rPr>
                  <a:t>Sprint 2</a:t>
                </a:r>
                <a:endParaRPr sz="1100">
                  <a:latin typeface="EB Garamond ExtraBold"/>
                  <a:ea typeface="EB Garamond ExtraBold"/>
                  <a:cs typeface="EB Garamond ExtraBold"/>
                  <a:sym typeface="EB Garamond ExtraBold"/>
                </a:endParaRPr>
              </a:p>
            </p:txBody>
          </p:sp>
          <p:sp>
            <p:nvSpPr>
              <p:cNvPr id="620" name="Google Shape;620;p42"/>
              <p:cNvSpPr/>
              <p:nvPr/>
            </p:nvSpPr>
            <p:spPr>
              <a:xfrm>
                <a:off x="3934429" y="1639013"/>
                <a:ext cx="1029600" cy="152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EB Garamond ExtraBold"/>
                    <a:ea typeface="EB Garamond ExtraBold"/>
                    <a:cs typeface="EB Garamond ExtraBold"/>
                    <a:sym typeface="EB Garamond ExtraBold"/>
                  </a:rPr>
                  <a:t>Sprint 3</a:t>
                </a:r>
                <a:endParaRPr sz="1100">
                  <a:latin typeface="EB Garamond ExtraBold"/>
                  <a:ea typeface="EB Garamond ExtraBold"/>
                  <a:cs typeface="EB Garamond ExtraBold"/>
                  <a:sym typeface="EB Garamond ExtraBold"/>
                </a:endParaRPr>
              </a:p>
            </p:txBody>
          </p:sp>
          <p:sp>
            <p:nvSpPr>
              <p:cNvPr id="621" name="Google Shape;621;p42"/>
              <p:cNvSpPr/>
              <p:nvPr/>
            </p:nvSpPr>
            <p:spPr>
              <a:xfrm>
                <a:off x="4993067" y="1639025"/>
                <a:ext cx="1029600" cy="152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EB Garamond ExtraBold"/>
                    <a:ea typeface="EB Garamond ExtraBold"/>
                    <a:cs typeface="EB Garamond ExtraBold"/>
                    <a:sym typeface="EB Garamond ExtraBold"/>
                  </a:rPr>
                  <a:t>Sprint 4</a:t>
                </a:r>
                <a:endParaRPr sz="1100">
                  <a:latin typeface="EB Garamond ExtraBold"/>
                  <a:ea typeface="EB Garamond ExtraBold"/>
                  <a:cs typeface="EB Garamond ExtraBold"/>
                  <a:sym typeface="EB Garamond ExtraBold"/>
                </a:endParaRPr>
              </a:p>
            </p:txBody>
          </p:sp>
          <p:sp>
            <p:nvSpPr>
              <p:cNvPr id="622" name="Google Shape;622;p42"/>
              <p:cNvSpPr/>
              <p:nvPr/>
            </p:nvSpPr>
            <p:spPr>
              <a:xfrm>
                <a:off x="6076192" y="1639025"/>
                <a:ext cx="1029600" cy="152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EB Garamond ExtraBold"/>
                    <a:ea typeface="EB Garamond ExtraBold"/>
                    <a:cs typeface="EB Garamond ExtraBold"/>
                    <a:sym typeface="EB Garamond ExtraBold"/>
                  </a:rPr>
                  <a:t>Sprint 5</a:t>
                </a:r>
                <a:endParaRPr sz="1100">
                  <a:latin typeface="EB Garamond ExtraBold"/>
                  <a:ea typeface="EB Garamond ExtraBold"/>
                  <a:cs typeface="EB Garamond ExtraBold"/>
                  <a:sym typeface="EB Garamond ExtraBold"/>
                </a:endParaRPr>
              </a:p>
            </p:txBody>
          </p:sp>
          <p:sp>
            <p:nvSpPr>
              <p:cNvPr id="623" name="Google Shape;623;p42"/>
              <p:cNvSpPr/>
              <p:nvPr/>
            </p:nvSpPr>
            <p:spPr>
              <a:xfrm>
                <a:off x="7159317" y="1639025"/>
                <a:ext cx="1029600" cy="152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EB Garamond ExtraBold"/>
                    <a:ea typeface="EB Garamond ExtraBold"/>
                    <a:cs typeface="EB Garamond ExtraBold"/>
                    <a:sym typeface="EB Garamond ExtraBold"/>
                  </a:rPr>
                  <a:t>Sprint 6</a:t>
                </a:r>
                <a:endParaRPr sz="1100">
                  <a:latin typeface="EB Garamond ExtraBold"/>
                  <a:ea typeface="EB Garamond ExtraBold"/>
                  <a:cs typeface="EB Garamond ExtraBold"/>
                  <a:sym typeface="EB Garamond ExtraBold"/>
                </a:endParaRPr>
              </a:p>
            </p:txBody>
          </p:sp>
          <p:sp>
            <p:nvSpPr>
              <p:cNvPr id="624" name="Google Shape;624;p42"/>
              <p:cNvSpPr/>
              <p:nvPr/>
            </p:nvSpPr>
            <p:spPr>
              <a:xfrm>
                <a:off x="1792667" y="1860400"/>
                <a:ext cx="1029600" cy="152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EB Garamond ExtraBold"/>
                    <a:ea typeface="EB Garamond ExtraBold"/>
                    <a:cs typeface="EB Garamond ExtraBold"/>
                    <a:sym typeface="EB Garamond ExtraBold"/>
                  </a:rPr>
                  <a:t>Increment 1</a:t>
                </a:r>
                <a:endParaRPr sz="1100">
                  <a:latin typeface="EB Garamond ExtraBold"/>
                  <a:ea typeface="EB Garamond ExtraBold"/>
                  <a:cs typeface="EB Garamond ExtraBold"/>
                  <a:sym typeface="EB Garamond ExtraBold"/>
                </a:endParaRPr>
              </a:p>
            </p:txBody>
          </p:sp>
          <p:sp>
            <p:nvSpPr>
              <p:cNvPr id="625" name="Google Shape;625;p42"/>
              <p:cNvSpPr/>
              <p:nvPr/>
            </p:nvSpPr>
            <p:spPr>
              <a:xfrm>
                <a:off x="2861467" y="1860400"/>
                <a:ext cx="1029600" cy="152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EB Garamond ExtraBold"/>
                    <a:ea typeface="EB Garamond ExtraBold"/>
                    <a:cs typeface="EB Garamond ExtraBold"/>
                    <a:sym typeface="EB Garamond ExtraBold"/>
                  </a:rPr>
                  <a:t>Increment 2</a:t>
                </a:r>
                <a:endParaRPr sz="1100">
                  <a:latin typeface="EB Garamond ExtraBold"/>
                  <a:ea typeface="EB Garamond ExtraBold"/>
                  <a:cs typeface="EB Garamond ExtraBold"/>
                  <a:sym typeface="EB Garamond ExtraBold"/>
                </a:endParaRPr>
              </a:p>
            </p:txBody>
          </p:sp>
          <p:sp>
            <p:nvSpPr>
              <p:cNvPr id="626" name="Google Shape;626;p42"/>
              <p:cNvSpPr/>
              <p:nvPr/>
            </p:nvSpPr>
            <p:spPr>
              <a:xfrm>
                <a:off x="3930267" y="1860400"/>
                <a:ext cx="1029600" cy="152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EB Garamond ExtraBold"/>
                    <a:ea typeface="EB Garamond ExtraBold"/>
                    <a:cs typeface="EB Garamond ExtraBold"/>
                    <a:sym typeface="EB Garamond ExtraBold"/>
                  </a:rPr>
                  <a:t>Increment 3</a:t>
                </a:r>
                <a:endParaRPr sz="1100">
                  <a:latin typeface="EB Garamond ExtraBold"/>
                  <a:ea typeface="EB Garamond ExtraBold"/>
                  <a:cs typeface="EB Garamond ExtraBold"/>
                  <a:sym typeface="EB Garamond ExtraBold"/>
                </a:endParaRPr>
              </a:p>
            </p:txBody>
          </p:sp>
          <p:sp>
            <p:nvSpPr>
              <p:cNvPr id="627" name="Google Shape;627;p42"/>
              <p:cNvSpPr/>
              <p:nvPr/>
            </p:nvSpPr>
            <p:spPr>
              <a:xfrm>
                <a:off x="4999067" y="1860400"/>
                <a:ext cx="1029600" cy="152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  <a:latin typeface="EB Garamond ExtraBold"/>
                    <a:ea typeface="EB Garamond ExtraBold"/>
                    <a:cs typeface="EB Garamond ExtraBold"/>
                    <a:sym typeface="EB Garamond ExtraBold"/>
                  </a:rPr>
                  <a:t>Increment</a:t>
                </a:r>
                <a:r>
                  <a:rPr lang="en" sz="1100">
                    <a:latin typeface="EB Garamond ExtraBold"/>
                    <a:ea typeface="EB Garamond ExtraBold"/>
                    <a:cs typeface="EB Garamond ExtraBold"/>
                    <a:sym typeface="EB Garamond ExtraBold"/>
                  </a:rPr>
                  <a:t> 4</a:t>
                </a:r>
                <a:endParaRPr sz="1100">
                  <a:latin typeface="EB Garamond ExtraBold"/>
                  <a:ea typeface="EB Garamond ExtraBold"/>
                  <a:cs typeface="EB Garamond ExtraBold"/>
                  <a:sym typeface="EB Garamond ExtraBold"/>
                </a:endParaRPr>
              </a:p>
            </p:txBody>
          </p:sp>
          <p:sp>
            <p:nvSpPr>
              <p:cNvPr id="628" name="Google Shape;628;p42"/>
              <p:cNvSpPr/>
              <p:nvPr/>
            </p:nvSpPr>
            <p:spPr>
              <a:xfrm>
                <a:off x="6067867" y="1860400"/>
                <a:ext cx="1029600" cy="152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  <a:latin typeface="EB Garamond ExtraBold"/>
                    <a:ea typeface="EB Garamond ExtraBold"/>
                    <a:cs typeface="EB Garamond ExtraBold"/>
                    <a:sym typeface="EB Garamond ExtraBold"/>
                  </a:rPr>
                  <a:t>Increment</a:t>
                </a:r>
                <a:r>
                  <a:rPr lang="en" sz="1100">
                    <a:latin typeface="EB Garamond ExtraBold"/>
                    <a:ea typeface="EB Garamond ExtraBold"/>
                    <a:cs typeface="EB Garamond ExtraBold"/>
                    <a:sym typeface="EB Garamond ExtraBold"/>
                  </a:rPr>
                  <a:t> 5</a:t>
                </a:r>
                <a:endParaRPr sz="1100">
                  <a:latin typeface="EB Garamond ExtraBold"/>
                  <a:ea typeface="EB Garamond ExtraBold"/>
                  <a:cs typeface="EB Garamond ExtraBold"/>
                  <a:sym typeface="EB Garamond ExtraBold"/>
                </a:endParaRPr>
              </a:p>
            </p:txBody>
          </p:sp>
          <p:sp>
            <p:nvSpPr>
              <p:cNvPr id="629" name="Google Shape;629;p42"/>
              <p:cNvSpPr/>
              <p:nvPr/>
            </p:nvSpPr>
            <p:spPr>
              <a:xfrm>
                <a:off x="7136667" y="1860400"/>
                <a:ext cx="1029600" cy="152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  <a:latin typeface="EB Garamond ExtraBold"/>
                    <a:ea typeface="EB Garamond ExtraBold"/>
                    <a:cs typeface="EB Garamond ExtraBold"/>
                    <a:sym typeface="EB Garamond ExtraBold"/>
                  </a:rPr>
                  <a:t>Increment</a:t>
                </a:r>
                <a:r>
                  <a:rPr lang="en" sz="1100">
                    <a:latin typeface="EB Garamond ExtraBold"/>
                    <a:ea typeface="EB Garamond ExtraBold"/>
                    <a:cs typeface="EB Garamond ExtraBold"/>
                    <a:sym typeface="EB Garamond ExtraBold"/>
                  </a:rPr>
                  <a:t> 6</a:t>
                </a:r>
                <a:endParaRPr sz="1100">
                  <a:latin typeface="EB Garamond ExtraBold"/>
                  <a:ea typeface="EB Garamond ExtraBold"/>
                  <a:cs typeface="EB Garamond ExtraBold"/>
                  <a:sym typeface="EB Garamond ExtraBold"/>
                </a:endParaRPr>
              </a:p>
            </p:txBody>
          </p:sp>
          <p:sp>
            <p:nvSpPr>
              <p:cNvPr id="630" name="Google Shape;630;p42"/>
              <p:cNvSpPr txBox="1"/>
              <p:nvPr/>
            </p:nvSpPr>
            <p:spPr>
              <a:xfrm>
                <a:off x="1861925" y="3102975"/>
                <a:ext cx="956700" cy="31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050" tIns="19050" rIns="19050" bIns="1905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750">
                    <a:solidFill>
                      <a:srgbClr val="03363D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Gather Business requirements from product team</a:t>
                </a:r>
                <a:endParaRPr sz="750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750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3363D"/>
                  </a:buClr>
                  <a:buSzPts val="800"/>
                  <a:buFont typeface="Proxima Nova"/>
                  <a:buNone/>
                </a:pPr>
                <a:endParaRPr sz="750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cxnSp>
            <p:nvCxnSpPr>
              <p:cNvPr id="631" name="Google Shape;631;p42"/>
              <p:cNvCxnSpPr/>
              <p:nvPr/>
            </p:nvCxnSpPr>
            <p:spPr>
              <a:xfrm>
                <a:off x="1873524" y="3726407"/>
                <a:ext cx="867900" cy="5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3363D"/>
                </a:solidFill>
                <a:prstDash val="solid"/>
                <a:miter lim="400000"/>
                <a:headEnd type="oval" w="med" len="med"/>
                <a:tailEnd type="oval" w="med" len="med"/>
              </a:ln>
            </p:spPr>
          </p:cxnSp>
          <p:sp>
            <p:nvSpPr>
              <p:cNvPr id="632" name="Google Shape;632;p42"/>
              <p:cNvSpPr txBox="1"/>
              <p:nvPr/>
            </p:nvSpPr>
            <p:spPr>
              <a:xfrm>
                <a:off x="1938125" y="3788775"/>
                <a:ext cx="956700" cy="31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050" tIns="19050" rIns="19050" bIns="1905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750">
                    <a:solidFill>
                      <a:srgbClr val="03363D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Gather Business requirements from marketing team</a:t>
                </a:r>
                <a:endParaRPr sz="750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750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3363D"/>
                  </a:buClr>
                  <a:buSzPts val="800"/>
                  <a:buFont typeface="Proxima Nova"/>
                  <a:buNone/>
                </a:pPr>
                <a:endParaRPr sz="750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633" name="Google Shape;633;p42"/>
              <p:cNvSpPr txBox="1"/>
              <p:nvPr/>
            </p:nvSpPr>
            <p:spPr>
              <a:xfrm>
                <a:off x="6092513" y="2266950"/>
                <a:ext cx="1152300" cy="15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050" tIns="19050" rIns="19050" bIns="1905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750" b="1">
                    <a:solidFill>
                      <a:srgbClr val="03363D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Build ML model  for customer segmentation</a:t>
                </a:r>
                <a:endParaRPr sz="750" b="1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750" b="1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3363D"/>
                  </a:buClr>
                  <a:buSzPts val="800"/>
                  <a:buFont typeface="Proxima Nova"/>
                  <a:buNone/>
                </a:pPr>
                <a:endParaRPr sz="750" b="1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634" name="Google Shape;634;p42"/>
              <p:cNvSpPr txBox="1"/>
              <p:nvPr/>
            </p:nvSpPr>
            <p:spPr>
              <a:xfrm>
                <a:off x="2928725" y="3788775"/>
                <a:ext cx="956700" cy="31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050" tIns="19050" rIns="19050" bIns="1905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900">
                    <a:solidFill>
                      <a:srgbClr val="434343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Slave &amp; Master Server Setup</a:t>
                </a:r>
                <a:endParaRPr sz="900">
                  <a:solidFill>
                    <a:schemeClr val="dk1"/>
                  </a:solidFill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3363D"/>
                  </a:buClr>
                  <a:buSzPts val="800"/>
                  <a:buFont typeface="Proxima Nova"/>
                  <a:buNone/>
                </a:pPr>
                <a:endParaRPr sz="750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cxnSp>
            <p:nvCxnSpPr>
              <p:cNvPr id="635" name="Google Shape;635;p42"/>
              <p:cNvCxnSpPr/>
              <p:nvPr/>
            </p:nvCxnSpPr>
            <p:spPr>
              <a:xfrm>
                <a:off x="2940324" y="4564607"/>
                <a:ext cx="867900" cy="5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3363D"/>
                </a:solidFill>
                <a:prstDash val="solid"/>
                <a:miter lim="400000"/>
                <a:headEnd type="oval" w="med" len="med"/>
                <a:tailEnd type="oval" w="med" len="med"/>
              </a:ln>
            </p:spPr>
          </p:cxnSp>
          <p:sp>
            <p:nvSpPr>
              <p:cNvPr id="636" name="Google Shape;636;p42"/>
              <p:cNvSpPr txBox="1"/>
              <p:nvPr/>
            </p:nvSpPr>
            <p:spPr>
              <a:xfrm>
                <a:off x="2937675" y="4597663"/>
                <a:ext cx="1029600" cy="23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050" tIns="19050" rIns="19050" bIns="1905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750">
                    <a:solidFill>
                      <a:srgbClr val="03363D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Start Spark Services</a:t>
                </a:r>
                <a:endParaRPr sz="750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750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3363D"/>
                  </a:buClr>
                  <a:buSzPts val="800"/>
                  <a:buFont typeface="Proxima Nova"/>
                  <a:buNone/>
                </a:pPr>
                <a:endParaRPr sz="750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cxnSp>
            <p:nvCxnSpPr>
              <p:cNvPr id="637" name="Google Shape;637;p42"/>
              <p:cNvCxnSpPr/>
              <p:nvPr/>
            </p:nvCxnSpPr>
            <p:spPr>
              <a:xfrm rot="10800000" flipH="1">
                <a:off x="3970884" y="3057355"/>
                <a:ext cx="956700" cy="1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3363D"/>
                </a:solidFill>
                <a:prstDash val="solid"/>
                <a:miter lim="400000"/>
                <a:headEnd type="oval" w="med" len="med"/>
                <a:tailEnd type="oval" w="med" len="med"/>
              </a:ln>
            </p:spPr>
          </p:cxnSp>
          <p:sp>
            <p:nvSpPr>
              <p:cNvPr id="638" name="Google Shape;638;p42"/>
              <p:cNvSpPr txBox="1"/>
              <p:nvPr/>
            </p:nvSpPr>
            <p:spPr>
              <a:xfrm>
                <a:off x="3992647" y="3138452"/>
                <a:ext cx="951900" cy="15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050" tIns="19050" rIns="19050" bIns="1905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750">
                    <a:solidFill>
                      <a:srgbClr val="03363D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Set environment variables</a:t>
                </a:r>
                <a:endParaRPr sz="750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750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3363D"/>
                  </a:buClr>
                  <a:buSzPts val="800"/>
                  <a:buFont typeface="Proxima Nova"/>
                  <a:buNone/>
                </a:pPr>
                <a:endParaRPr sz="750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639" name="Google Shape;639;p42"/>
              <p:cNvSpPr txBox="1"/>
              <p:nvPr/>
            </p:nvSpPr>
            <p:spPr>
              <a:xfrm>
                <a:off x="3927525" y="3797900"/>
                <a:ext cx="1263000" cy="42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03363D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validate the services running in nodes</a:t>
                </a:r>
                <a:endParaRPr sz="750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640" name="Google Shape;640;p42"/>
              <p:cNvSpPr txBox="1"/>
              <p:nvPr/>
            </p:nvSpPr>
            <p:spPr>
              <a:xfrm>
                <a:off x="4058425" y="4384025"/>
                <a:ext cx="912300" cy="3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latin typeface="Proxima Nova"/>
                    <a:ea typeface="Proxima Nova"/>
                    <a:cs typeface="Proxima Nova"/>
                    <a:sym typeface="Proxima Nova"/>
                  </a:rPr>
                  <a:t>Run queries </a:t>
                </a:r>
                <a:endParaRPr sz="75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cxnSp>
            <p:nvCxnSpPr>
              <p:cNvPr id="641" name="Google Shape;641;p42"/>
              <p:cNvCxnSpPr/>
              <p:nvPr/>
            </p:nvCxnSpPr>
            <p:spPr>
              <a:xfrm rot="10800000" flipH="1">
                <a:off x="5037543" y="3720113"/>
                <a:ext cx="951900" cy="1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3363D"/>
                </a:solidFill>
                <a:prstDash val="solid"/>
                <a:miter lim="400000"/>
                <a:headEnd type="oval" w="med" len="med"/>
                <a:tailEnd type="oval" w="med" len="med"/>
              </a:ln>
            </p:spPr>
          </p:cxnSp>
          <p:sp>
            <p:nvSpPr>
              <p:cNvPr id="642" name="Google Shape;642;p42"/>
              <p:cNvSpPr txBox="1"/>
              <p:nvPr/>
            </p:nvSpPr>
            <p:spPr>
              <a:xfrm>
                <a:off x="5190522" y="3846275"/>
                <a:ext cx="612900" cy="22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050" tIns="19050" rIns="19050" bIns="1905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3363D"/>
                  </a:buClr>
                  <a:buSzPts val="800"/>
                  <a:buFont typeface="Proxima Nova"/>
                  <a:buNone/>
                </a:pPr>
                <a:r>
                  <a:rPr lang="en" sz="750">
                    <a:solidFill>
                      <a:srgbClr val="03363D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Clean data</a:t>
                </a:r>
                <a:endParaRPr sz="750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cxnSp>
            <p:nvCxnSpPr>
              <p:cNvPr id="643" name="Google Shape;643;p42"/>
              <p:cNvCxnSpPr/>
              <p:nvPr/>
            </p:nvCxnSpPr>
            <p:spPr>
              <a:xfrm>
                <a:off x="7445250" y="3037321"/>
                <a:ext cx="618900" cy="2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3363D"/>
                </a:solidFill>
                <a:prstDash val="solid"/>
                <a:miter lim="400000"/>
                <a:headEnd type="oval" w="med" len="med"/>
                <a:tailEnd type="oval" w="med" len="med"/>
              </a:ln>
            </p:spPr>
          </p:cxnSp>
          <p:sp>
            <p:nvSpPr>
              <p:cNvPr id="644" name="Google Shape;644;p42"/>
              <p:cNvSpPr txBox="1"/>
              <p:nvPr/>
            </p:nvSpPr>
            <p:spPr>
              <a:xfrm>
                <a:off x="7445624" y="3085075"/>
                <a:ext cx="8679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050" tIns="19050" rIns="19050" bIns="1905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750">
                    <a:solidFill>
                      <a:srgbClr val="03363D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Update API document</a:t>
                </a:r>
                <a:endParaRPr sz="750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cxnSp>
            <p:nvCxnSpPr>
              <p:cNvPr id="645" name="Google Shape;645;p42"/>
              <p:cNvCxnSpPr/>
              <p:nvPr/>
            </p:nvCxnSpPr>
            <p:spPr>
              <a:xfrm rot="10800000" flipH="1">
                <a:off x="7380099" y="3734762"/>
                <a:ext cx="951900" cy="1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3363D"/>
                </a:solidFill>
                <a:prstDash val="solid"/>
                <a:miter lim="400000"/>
                <a:headEnd type="oval" w="med" len="med"/>
                <a:tailEnd type="oval" w="med" len="med"/>
              </a:ln>
            </p:spPr>
          </p:cxnSp>
          <p:cxnSp>
            <p:nvCxnSpPr>
              <p:cNvPr id="646" name="Google Shape;646;p42"/>
              <p:cNvCxnSpPr/>
              <p:nvPr/>
            </p:nvCxnSpPr>
            <p:spPr>
              <a:xfrm rot="10800000" flipH="1">
                <a:off x="7303899" y="4344362"/>
                <a:ext cx="951900" cy="1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3363D"/>
                </a:solidFill>
                <a:prstDash val="solid"/>
                <a:miter lim="400000"/>
                <a:headEnd type="oval" w="med" len="med"/>
                <a:tailEnd type="oval" w="med" len="med"/>
              </a:ln>
            </p:spPr>
          </p:cxnSp>
          <p:sp>
            <p:nvSpPr>
              <p:cNvPr id="647" name="Google Shape;647;p42"/>
              <p:cNvSpPr txBox="1"/>
              <p:nvPr/>
            </p:nvSpPr>
            <p:spPr>
              <a:xfrm>
                <a:off x="7324118" y="4455868"/>
                <a:ext cx="1024500" cy="22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050" tIns="19050" rIns="19050" bIns="19050" anchor="t" anchorCtr="0">
                <a:no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750">
                    <a:solidFill>
                      <a:srgbClr val="03363D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Business decision based on insights</a:t>
                </a:r>
                <a:endParaRPr sz="750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750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3363D"/>
                  </a:buClr>
                  <a:buSzPts val="800"/>
                  <a:buFont typeface="Proxima Nova"/>
                  <a:buNone/>
                </a:pPr>
                <a:endParaRPr sz="750">
                  <a:solidFill>
                    <a:srgbClr val="03363D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/>
          <p:cNvSpPr txBox="1">
            <a:spLocks noGrp="1"/>
          </p:cNvSpPr>
          <p:nvPr>
            <p:ph type="body" idx="1"/>
          </p:nvPr>
        </p:nvSpPr>
        <p:spPr>
          <a:xfrm>
            <a:off x="311700" y="575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ROI &amp; ROV</a:t>
            </a: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3" name="Google Shape;65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654" name="Google Shape;6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863" y="1501925"/>
            <a:ext cx="5152261" cy="3030474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43"/>
          <p:cNvSpPr/>
          <p:nvPr/>
        </p:nvSpPr>
        <p:spPr>
          <a:xfrm>
            <a:off x="8124645" y="3736010"/>
            <a:ext cx="711615" cy="1192282"/>
          </a:xfrm>
          <a:custGeom>
            <a:avLst/>
            <a:gdLst/>
            <a:ahLst/>
            <a:cxnLst/>
            <a:rect l="l" t="t" r="r" b="b"/>
            <a:pathLst>
              <a:path w="30064" h="50371" extrusionOk="0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43"/>
          <p:cNvSpPr/>
          <p:nvPr/>
        </p:nvSpPr>
        <p:spPr>
          <a:xfrm>
            <a:off x="8346273" y="4112419"/>
            <a:ext cx="258145" cy="1222627"/>
          </a:xfrm>
          <a:custGeom>
            <a:avLst/>
            <a:gdLst/>
            <a:ahLst/>
            <a:cxnLst/>
            <a:rect l="l" t="t" r="r" b="b"/>
            <a:pathLst>
              <a:path w="10906" h="51653" extrusionOk="0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3"/>
          <p:cNvSpPr/>
          <p:nvPr/>
        </p:nvSpPr>
        <p:spPr>
          <a:xfrm>
            <a:off x="76660" y="3453301"/>
            <a:ext cx="1081101" cy="1399756"/>
          </a:xfrm>
          <a:custGeom>
            <a:avLst/>
            <a:gdLst/>
            <a:ahLst/>
            <a:cxnLst/>
            <a:rect l="l" t="t" r="r" b="b"/>
            <a:pathLst>
              <a:path w="50643" h="65570" extrusionOk="0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3"/>
          <p:cNvSpPr/>
          <p:nvPr/>
        </p:nvSpPr>
        <p:spPr>
          <a:xfrm>
            <a:off x="404800" y="3991678"/>
            <a:ext cx="433141" cy="1320556"/>
          </a:xfrm>
          <a:custGeom>
            <a:avLst/>
            <a:gdLst/>
            <a:ahLst/>
            <a:cxnLst/>
            <a:rect l="l" t="t" r="r" b="b"/>
            <a:pathLst>
              <a:path w="20290" h="61860" extrusionOk="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3"/>
          <p:cNvSpPr/>
          <p:nvPr/>
        </p:nvSpPr>
        <p:spPr>
          <a:xfrm>
            <a:off x="7705626" y="4667826"/>
            <a:ext cx="711558" cy="489052"/>
          </a:xfrm>
          <a:custGeom>
            <a:avLst/>
            <a:gdLst/>
            <a:ahLst/>
            <a:cxnLst/>
            <a:rect l="l" t="t" r="r" b="b"/>
            <a:pathLst>
              <a:path w="39145" h="27894" extrusionOk="0">
                <a:moveTo>
                  <a:pt x="16693" y="1"/>
                </a:moveTo>
                <a:cubicBezTo>
                  <a:pt x="16372" y="1"/>
                  <a:pt x="16051" y="15"/>
                  <a:pt x="15729" y="45"/>
                </a:cubicBezTo>
                <a:cubicBezTo>
                  <a:pt x="11229" y="453"/>
                  <a:pt x="7645" y="3628"/>
                  <a:pt x="6505" y="7738"/>
                </a:cubicBezTo>
                <a:cubicBezTo>
                  <a:pt x="6299" y="8488"/>
                  <a:pt x="5652" y="9032"/>
                  <a:pt x="4881" y="9108"/>
                </a:cubicBezTo>
                <a:cubicBezTo>
                  <a:pt x="4588" y="9138"/>
                  <a:pt x="4297" y="9193"/>
                  <a:pt x="4013" y="9268"/>
                </a:cubicBezTo>
                <a:cubicBezTo>
                  <a:pt x="1781" y="9873"/>
                  <a:pt x="151" y="11899"/>
                  <a:pt x="64" y="14213"/>
                </a:cubicBezTo>
                <a:cubicBezTo>
                  <a:pt x="0" y="15631"/>
                  <a:pt x="505" y="17019"/>
                  <a:pt x="1467" y="18068"/>
                </a:cubicBezTo>
                <a:cubicBezTo>
                  <a:pt x="2026" y="18679"/>
                  <a:pt x="2268" y="19508"/>
                  <a:pt x="2078" y="20315"/>
                </a:cubicBezTo>
                <a:cubicBezTo>
                  <a:pt x="1718" y="21824"/>
                  <a:pt x="1663" y="23394"/>
                  <a:pt x="1914" y="24927"/>
                </a:cubicBezTo>
                <a:cubicBezTo>
                  <a:pt x="2081" y="25952"/>
                  <a:pt x="2386" y="26950"/>
                  <a:pt x="2822" y="27894"/>
                </a:cubicBezTo>
                <a:lnTo>
                  <a:pt x="37357" y="27891"/>
                </a:lnTo>
                <a:cubicBezTo>
                  <a:pt x="38534" y="26001"/>
                  <a:pt x="39144" y="23745"/>
                  <a:pt x="38933" y="21392"/>
                </a:cubicBezTo>
                <a:cubicBezTo>
                  <a:pt x="38769" y="19565"/>
                  <a:pt x="38131" y="17811"/>
                  <a:pt x="37085" y="16305"/>
                </a:cubicBezTo>
                <a:cubicBezTo>
                  <a:pt x="36468" y="15413"/>
                  <a:pt x="36232" y="14309"/>
                  <a:pt x="36426" y="13242"/>
                </a:cubicBezTo>
                <a:cubicBezTo>
                  <a:pt x="36613" y="12199"/>
                  <a:pt x="36604" y="11125"/>
                  <a:pt x="36402" y="10085"/>
                </a:cubicBezTo>
                <a:cubicBezTo>
                  <a:pt x="35642" y="6114"/>
                  <a:pt x="32122" y="3172"/>
                  <a:pt x="28082" y="3123"/>
                </a:cubicBezTo>
                <a:cubicBezTo>
                  <a:pt x="28034" y="3122"/>
                  <a:pt x="27985" y="3122"/>
                  <a:pt x="27937" y="3122"/>
                </a:cubicBezTo>
                <a:cubicBezTo>
                  <a:pt x="27285" y="3122"/>
                  <a:pt x="26638" y="3198"/>
                  <a:pt x="26005" y="3347"/>
                </a:cubicBezTo>
                <a:cubicBezTo>
                  <a:pt x="25830" y="3387"/>
                  <a:pt x="25654" y="3407"/>
                  <a:pt x="25479" y="3407"/>
                </a:cubicBezTo>
                <a:cubicBezTo>
                  <a:pt x="24852" y="3407"/>
                  <a:pt x="24242" y="3157"/>
                  <a:pt x="23767" y="2727"/>
                </a:cubicBezTo>
                <a:cubicBezTo>
                  <a:pt x="21820" y="963"/>
                  <a:pt x="19296" y="1"/>
                  <a:pt x="16693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3"/>
          <p:cNvSpPr/>
          <p:nvPr/>
        </p:nvSpPr>
        <p:spPr>
          <a:xfrm>
            <a:off x="885645" y="3888410"/>
            <a:ext cx="711615" cy="1192282"/>
          </a:xfrm>
          <a:custGeom>
            <a:avLst/>
            <a:gdLst/>
            <a:ahLst/>
            <a:cxnLst/>
            <a:rect l="l" t="t" r="r" b="b"/>
            <a:pathLst>
              <a:path w="30064" h="50371" extrusionOk="0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3"/>
          <p:cNvSpPr/>
          <p:nvPr/>
        </p:nvSpPr>
        <p:spPr>
          <a:xfrm>
            <a:off x="1107273" y="4264819"/>
            <a:ext cx="258145" cy="1222627"/>
          </a:xfrm>
          <a:custGeom>
            <a:avLst/>
            <a:gdLst/>
            <a:ahLst/>
            <a:cxnLst/>
            <a:rect l="l" t="t" r="r" b="b"/>
            <a:pathLst>
              <a:path w="10906" h="51653" extrusionOk="0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>
            <a:spLocks noGrp="1"/>
          </p:cNvSpPr>
          <p:nvPr>
            <p:ph type="ctrTitle"/>
          </p:nvPr>
        </p:nvSpPr>
        <p:spPr>
          <a:xfrm>
            <a:off x="2638350" y="497424"/>
            <a:ext cx="3867300" cy="60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1430200" y="1252550"/>
            <a:ext cx="1154700" cy="1332600"/>
          </a:xfrm>
          <a:prstGeom prst="roundRect">
            <a:avLst>
              <a:gd name="adj" fmla="val 16667"/>
            </a:avLst>
          </a:prstGeom>
          <a:solidFill>
            <a:srgbClr val="E3E9ED"/>
          </a:solidFill>
          <a:ln w="9525" cap="flat" cmpd="sng">
            <a:solidFill>
              <a:srgbClr val="DADC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</a:t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3967938" y="1252550"/>
            <a:ext cx="1154700" cy="1332600"/>
          </a:xfrm>
          <a:prstGeom prst="roundRect">
            <a:avLst>
              <a:gd name="adj" fmla="val 16667"/>
            </a:avLst>
          </a:prstGeom>
          <a:solidFill>
            <a:srgbClr val="E3E9ED"/>
          </a:solidFill>
          <a:ln w="9525" cap="flat" cmpd="sng">
            <a:solidFill>
              <a:srgbClr val="DADC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</a:t>
            </a:r>
            <a:endParaRPr/>
          </a:p>
        </p:txBody>
      </p:sp>
      <p:sp>
        <p:nvSpPr>
          <p:cNvPr id="210" name="Google Shape;210;p26"/>
          <p:cNvSpPr/>
          <p:nvPr/>
        </p:nvSpPr>
        <p:spPr>
          <a:xfrm>
            <a:off x="6336700" y="1252550"/>
            <a:ext cx="1154700" cy="1332600"/>
          </a:xfrm>
          <a:prstGeom prst="roundRect">
            <a:avLst>
              <a:gd name="adj" fmla="val 16667"/>
            </a:avLst>
          </a:prstGeom>
          <a:solidFill>
            <a:srgbClr val="E3E9ED"/>
          </a:solidFill>
          <a:ln w="9525" cap="flat" cmpd="sng">
            <a:solidFill>
              <a:srgbClr val="DADC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2581725" y="3148875"/>
            <a:ext cx="1154700" cy="1332600"/>
          </a:xfrm>
          <a:prstGeom prst="roundRect">
            <a:avLst>
              <a:gd name="adj" fmla="val 16667"/>
            </a:avLst>
          </a:prstGeom>
          <a:solidFill>
            <a:srgbClr val="E3E9ED"/>
          </a:solidFill>
          <a:ln w="9525" cap="flat" cmpd="sng">
            <a:solidFill>
              <a:srgbClr val="DADC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</a:t>
            </a: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7425925" y="3148875"/>
            <a:ext cx="1154700" cy="1332600"/>
          </a:xfrm>
          <a:prstGeom prst="roundRect">
            <a:avLst>
              <a:gd name="adj" fmla="val 16667"/>
            </a:avLst>
          </a:prstGeom>
          <a:solidFill>
            <a:srgbClr val="E3E9ED"/>
          </a:solidFill>
          <a:ln w="9525" cap="flat" cmpd="sng">
            <a:solidFill>
              <a:srgbClr val="DADC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</a:t>
            </a:r>
            <a:endParaRPr/>
          </a:p>
        </p:txBody>
      </p:sp>
      <p:sp>
        <p:nvSpPr>
          <p:cNvPr id="213" name="Google Shape;213;p26"/>
          <p:cNvSpPr txBox="1"/>
          <p:nvPr/>
        </p:nvSpPr>
        <p:spPr>
          <a:xfrm>
            <a:off x="1288050" y="2540725"/>
            <a:ext cx="1350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Pallavi Saboo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Role: Scrum Master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3818550" y="2540725"/>
            <a:ext cx="150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Bhupinder Jagwani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Role: Product Owner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6160600" y="2540725"/>
            <a:ext cx="150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Pratik </a:t>
            </a:r>
            <a:r>
              <a:rPr lang="en" sz="1200">
                <a:latin typeface="EB Garamond"/>
                <a:ea typeface="EB Garamond"/>
                <a:cs typeface="EB Garamond"/>
                <a:sym typeface="EB Garamond"/>
              </a:rPr>
              <a:t>Deshmukh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Role: Support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91325" y="4535525"/>
            <a:ext cx="186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Moranda Gao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Role: Software Developer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2249525" y="4535525"/>
            <a:ext cx="183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Zhaoyi Zhang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Role: Software Developer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4912125" y="4481475"/>
            <a:ext cx="150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"/>
                <a:ea typeface="EB Garamond"/>
                <a:cs typeface="EB Garamond"/>
                <a:sym typeface="EB Garamond"/>
              </a:rPr>
              <a:t>Niveditha Shanbhag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Role: Software Tester 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7249825" y="4481475"/>
            <a:ext cx="150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"/>
                <a:ea typeface="EB Garamond"/>
                <a:cs typeface="EB Garamond"/>
                <a:sym typeface="EB Garamond"/>
              </a:rPr>
              <a:t>Madhavi Ranganadha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Role: Data Analyst</a:t>
            </a:r>
            <a:endParaRPr sz="12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700" y="1252550"/>
            <a:ext cx="1269451" cy="1332600"/>
          </a:xfrm>
          <a:prstGeom prst="rect">
            <a:avLst/>
          </a:prstGeom>
          <a:noFill/>
          <a:ln w="9525" cap="flat" cmpd="sng">
            <a:solidFill>
              <a:srgbClr val="DADCD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7275" y="1250825"/>
            <a:ext cx="1269449" cy="1336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248" y="3148872"/>
            <a:ext cx="1060877" cy="141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5125" y="3165404"/>
            <a:ext cx="1060875" cy="1381471"/>
          </a:xfrm>
          <a:prstGeom prst="rect">
            <a:avLst/>
          </a:prstGeom>
          <a:noFill/>
          <a:ln w="9525" cap="flat" cmpd="sng">
            <a:solidFill>
              <a:srgbClr val="DADCD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4" name="Google Shape;224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17025" y="3148875"/>
            <a:ext cx="1350300" cy="1414549"/>
          </a:xfrm>
          <a:prstGeom prst="rect">
            <a:avLst/>
          </a:prstGeom>
          <a:noFill/>
          <a:ln w="9525" cap="flat" cmpd="sng">
            <a:solidFill>
              <a:srgbClr val="DADCD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37850" y="3148875"/>
            <a:ext cx="1130850" cy="1332600"/>
          </a:xfrm>
          <a:prstGeom prst="rect">
            <a:avLst/>
          </a:prstGeom>
          <a:noFill/>
          <a:ln w="9525" cap="flat" cmpd="sng">
            <a:solidFill>
              <a:srgbClr val="DADCD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30200" y="1228125"/>
            <a:ext cx="1208150" cy="1381475"/>
          </a:xfrm>
          <a:prstGeom prst="rect">
            <a:avLst/>
          </a:prstGeom>
          <a:noFill/>
          <a:ln w="9525" cap="flat" cmpd="sng">
            <a:solidFill>
              <a:srgbClr val="DADCD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4"/>
          <p:cNvSpPr txBox="1">
            <a:spLocks noGrp="1"/>
          </p:cNvSpPr>
          <p:nvPr>
            <p:ph type="body" idx="4294967295"/>
          </p:nvPr>
        </p:nvSpPr>
        <p:spPr>
          <a:xfrm>
            <a:off x="311700" y="900125"/>
            <a:ext cx="8520600" cy="44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Given:</a:t>
            </a:r>
            <a:endParaRPr sz="900" b="1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Char char="●"/>
            </a:pPr>
            <a:r>
              <a:rPr lang="en" sz="900">
                <a:solidFill>
                  <a:schemeClr val="dk1"/>
                </a:solidFill>
              </a:rPr>
              <a:t>1 year Project 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"/>
              <a:buChar char="●"/>
            </a:pPr>
            <a:r>
              <a:rPr lang="en" sz="900">
                <a:solidFill>
                  <a:schemeClr val="dk1"/>
                </a:solidFill>
              </a:rPr>
              <a:t>Number of Full Time Employees Associated: 7; with  5 Data Analyst, 2 Data Architect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"/>
              <a:buChar char="●"/>
            </a:pPr>
            <a:r>
              <a:rPr lang="en" sz="900">
                <a:solidFill>
                  <a:schemeClr val="dk1"/>
                </a:solidFill>
              </a:rPr>
              <a:t>Average Yearly Salary : $100K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"/>
              <a:buChar char="●"/>
            </a:pPr>
            <a:r>
              <a:rPr lang="en" sz="900">
                <a:solidFill>
                  <a:schemeClr val="dk1"/>
                </a:solidFill>
              </a:rPr>
              <a:t>Cost of Employees per year : 7*100*1 = $700K</a:t>
            </a:r>
            <a:endParaRPr sz="11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"/>
              <a:buChar char="●"/>
            </a:pPr>
            <a:r>
              <a:rPr lang="en" sz="900">
                <a:solidFill>
                  <a:schemeClr val="dk1"/>
                </a:solidFill>
              </a:rPr>
              <a:t>Other costs (burden rate) : 700K * .27 = $189K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"/>
              <a:buChar char="●"/>
            </a:pPr>
            <a:r>
              <a:rPr lang="en" sz="900">
                <a:solidFill>
                  <a:schemeClr val="dk1"/>
                </a:solidFill>
              </a:rPr>
              <a:t>Total Cost per year : $889K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Labor Saving Methodology Applied:</a:t>
            </a:r>
            <a:endParaRPr sz="900" b="1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Char char="●"/>
            </a:pPr>
            <a:r>
              <a:rPr lang="en" sz="900">
                <a:solidFill>
                  <a:schemeClr val="dk1"/>
                </a:solidFill>
              </a:rPr>
              <a:t>50 GB of data  with 100 queries requires 5 hours with Hadoop[1]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Char char="●"/>
            </a:pPr>
            <a:r>
              <a:rPr lang="en" sz="900">
                <a:solidFill>
                  <a:schemeClr val="dk1"/>
                </a:solidFill>
              </a:rPr>
              <a:t>50 GB of data with 100 queries requires 1 hour with Spark[1]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Char char="●"/>
            </a:pPr>
            <a:r>
              <a:rPr lang="en" sz="900">
                <a:solidFill>
                  <a:schemeClr val="dk1"/>
                </a:solidFill>
              </a:rPr>
              <a:t>4 hours of saving per day per employee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Char char="●"/>
            </a:pPr>
            <a:r>
              <a:rPr lang="en" sz="900">
                <a:solidFill>
                  <a:schemeClr val="dk1"/>
                </a:solidFill>
              </a:rPr>
              <a:t>4 hours per day * 30 days * 5 employees =120 * 5 hours= 600 man-hours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Char char="●"/>
            </a:pPr>
            <a:r>
              <a:rPr lang="en" sz="900">
                <a:solidFill>
                  <a:schemeClr val="dk1"/>
                </a:solidFill>
              </a:rPr>
              <a:t>An employee works 170 hours per month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Char char="●"/>
            </a:pPr>
            <a:r>
              <a:rPr lang="en" sz="900">
                <a:solidFill>
                  <a:schemeClr val="dk1"/>
                </a:solidFill>
              </a:rPr>
              <a:t>600/170 = 3.5 ~ 3 Full time employees ~ 107K per month saving per employee~ </a:t>
            </a:r>
            <a:r>
              <a:rPr lang="en" sz="900" b="1">
                <a:solidFill>
                  <a:schemeClr val="dk1"/>
                </a:solidFill>
              </a:rPr>
              <a:t>321 K per year of saving  if we move 3 employees to other complex projects</a:t>
            </a:r>
            <a:endParaRPr sz="9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Assumptions:</a:t>
            </a:r>
            <a:endParaRPr sz="900" b="1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Salary of Data Analyst and Data Architect according to the industry standards ($100K)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Number of working hours of a Full Time employee (8 Hours per day)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Burden Rate (27%)</a:t>
            </a:r>
            <a:endParaRPr sz="9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[1]:</a:t>
            </a:r>
            <a:r>
              <a:rPr lang="en" sz="600">
                <a:solidFill>
                  <a:srgbClr val="1B212C"/>
                </a:solidFill>
              </a:rPr>
              <a:t>[</a:t>
            </a:r>
            <a:r>
              <a:rPr lang="en" sz="600">
                <a:solidFill>
                  <a:schemeClr val="dk1"/>
                </a:solidFill>
              </a:rPr>
              <a:t>glensheffield. (2013, November 3). </a:t>
            </a:r>
            <a:r>
              <a:rPr lang="en" sz="600" i="1">
                <a:solidFill>
                  <a:schemeClr val="dk1"/>
                </a:solidFill>
              </a:rPr>
              <a:t>IBM Big SQL Benchmark vs. Cloudera Impala and Hortonworks Hive/Tez</a:t>
            </a:r>
            <a:r>
              <a:rPr lang="en" sz="600">
                <a:solidFill>
                  <a:schemeClr val="dk1"/>
                </a:solidFill>
              </a:rPr>
              <a:t>. Retrieved from shefsite.wordpress.com:https://shefsite.wordpress.com/2014/11/03/ibm-big-sql-benchmark-vs-cloudera-impala-and-hortonworks-hivetez/</a:t>
            </a:r>
            <a:endParaRPr sz="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67" name="Google Shape;667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68" name="Google Shape;668;p44"/>
          <p:cNvSpPr txBox="1">
            <a:spLocks noGrp="1"/>
          </p:cNvSpPr>
          <p:nvPr>
            <p:ph type="ctrTitle"/>
          </p:nvPr>
        </p:nvSpPr>
        <p:spPr>
          <a:xfrm>
            <a:off x="773475" y="65875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Estimated Labor Saving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5"/>
          <p:cNvSpPr txBox="1">
            <a:spLocks noGrp="1"/>
          </p:cNvSpPr>
          <p:nvPr>
            <p:ph type="body" idx="4294967295"/>
          </p:nvPr>
        </p:nvSpPr>
        <p:spPr>
          <a:xfrm>
            <a:off x="311700" y="1017725"/>
            <a:ext cx="8520600" cy="30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8925" algn="l" rtl="0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950"/>
              <a:buChar char="●"/>
            </a:pPr>
            <a:r>
              <a:rPr lang="en" sz="1150">
                <a:solidFill>
                  <a:srgbClr val="383838"/>
                </a:solidFill>
                <a:highlight>
                  <a:srgbClr val="FCFCFC"/>
                </a:highlight>
              </a:rPr>
              <a:t>Under Hadoop the company was maintaining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Small Data Center (500 square feet) </a:t>
            </a:r>
            <a:r>
              <a:rPr lang="en" sz="1150">
                <a:solidFill>
                  <a:srgbClr val="383838"/>
                </a:solidFill>
                <a:highlight>
                  <a:srgbClr val="FCFCFC"/>
                </a:highlight>
              </a:rPr>
              <a:t>with costs from the following table[1][3]</a:t>
            </a:r>
            <a:endParaRPr sz="1150">
              <a:solidFill>
                <a:srgbClr val="383838"/>
              </a:solidFill>
              <a:highlight>
                <a:srgbClr val="FCFCFC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In a Data Center, the hierarchy is as follows: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For Sprinters the Operational Cost Savings come from calculating costs for 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3 Racks/6700 Nodes (Hadoop) and 1 Rack/2500 Nodes (Spark)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674" name="Google Shape;674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75" name="Google Shape;675;p45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Estimated Operational Cost Savings</a:t>
            </a:r>
            <a:endParaRPr/>
          </a:p>
        </p:txBody>
      </p:sp>
      <p:sp>
        <p:nvSpPr>
          <p:cNvPr id="676" name="Google Shape;676;p45"/>
          <p:cNvSpPr/>
          <p:nvPr/>
        </p:nvSpPr>
        <p:spPr>
          <a:xfrm>
            <a:off x="7520735" y="2945951"/>
            <a:ext cx="1081101" cy="1399756"/>
          </a:xfrm>
          <a:custGeom>
            <a:avLst/>
            <a:gdLst/>
            <a:ahLst/>
            <a:cxnLst/>
            <a:rect l="l" t="t" r="r" b="b"/>
            <a:pathLst>
              <a:path w="50643" h="65570" extrusionOk="0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5"/>
          <p:cNvSpPr/>
          <p:nvPr/>
        </p:nvSpPr>
        <p:spPr>
          <a:xfrm>
            <a:off x="7844700" y="3877953"/>
            <a:ext cx="433141" cy="1320556"/>
          </a:xfrm>
          <a:custGeom>
            <a:avLst/>
            <a:gdLst/>
            <a:ahLst/>
            <a:cxnLst/>
            <a:rect l="l" t="t" r="r" b="b"/>
            <a:pathLst>
              <a:path w="20290" h="61860" extrusionOk="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5"/>
          <p:cNvSpPr/>
          <p:nvPr/>
        </p:nvSpPr>
        <p:spPr>
          <a:xfrm>
            <a:off x="7011798" y="3877944"/>
            <a:ext cx="258145" cy="1222627"/>
          </a:xfrm>
          <a:custGeom>
            <a:avLst/>
            <a:gdLst/>
            <a:ahLst/>
            <a:cxnLst/>
            <a:rect l="l" t="t" r="r" b="b"/>
            <a:pathLst>
              <a:path w="10906" h="51653" extrusionOk="0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5"/>
          <p:cNvSpPr/>
          <p:nvPr/>
        </p:nvSpPr>
        <p:spPr>
          <a:xfrm>
            <a:off x="6785070" y="3403272"/>
            <a:ext cx="711615" cy="1192282"/>
          </a:xfrm>
          <a:custGeom>
            <a:avLst/>
            <a:gdLst/>
            <a:ahLst/>
            <a:cxnLst/>
            <a:rect l="l" t="t" r="r" b="b"/>
            <a:pathLst>
              <a:path w="30064" h="50371" extrusionOk="0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5"/>
          <p:cNvSpPr/>
          <p:nvPr/>
        </p:nvSpPr>
        <p:spPr>
          <a:xfrm>
            <a:off x="1268725" y="1645925"/>
            <a:ext cx="822900" cy="82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NODE</a:t>
            </a:r>
            <a:endParaRPr sz="1200"/>
          </a:p>
        </p:txBody>
      </p:sp>
      <p:sp>
        <p:nvSpPr>
          <p:cNvPr id="681" name="Google Shape;681;p45"/>
          <p:cNvSpPr/>
          <p:nvPr/>
        </p:nvSpPr>
        <p:spPr>
          <a:xfrm>
            <a:off x="2357425" y="1851575"/>
            <a:ext cx="822900" cy="41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5"/>
          <p:cNvSpPr/>
          <p:nvPr/>
        </p:nvSpPr>
        <p:spPr>
          <a:xfrm>
            <a:off x="3332800" y="1645925"/>
            <a:ext cx="822900" cy="82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SERVER</a:t>
            </a:r>
            <a:endParaRPr sz="1200"/>
          </a:p>
        </p:txBody>
      </p:sp>
      <p:sp>
        <p:nvSpPr>
          <p:cNvPr id="683" name="Google Shape;683;p45"/>
          <p:cNvSpPr/>
          <p:nvPr/>
        </p:nvSpPr>
        <p:spPr>
          <a:xfrm>
            <a:off x="6294138" y="1851575"/>
            <a:ext cx="822900" cy="41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5"/>
          <p:cNvSpPr/>
          <p:nvPr/>
        </p:nvSpPr>
        <p:spPr>
          <a:xfrm>
            <a:off x="4308175" y="1851575"/>
            <a:ext cx="822900" cy="41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45"/>
          <p:cNvSpPr/>
          <p:nvPr/>
        </p:nvSpPr>
        <p:spPr>
          <a:xfrm>
            <a:off x="7347625" y="1645925"/>
            <a:ext cx="822900" cy="82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CENTER</a:t>
            </a:r>
            <a:endParaRPr sz="1200"/>
          </a:p>
        </p:txBody>
      </p:sp>
      <p:sp>
        <p:nvSpPr>
          <p:cNvPr id="686" name="Google Shape;686;p45"/>
          <p:cNvSpPr/>
          <p:nvPr/>
        </p:nvSpPr>
        <p:spPr>
          <a:xfrm>
            <a:off x="5240650" y="1645925"/>
            <a:ext cx="822900" cy="82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RACK</a:t>
            </a:r>
            <a:endParaRPr sz="1200"/>
          </a:p>
        </p:txBody>
      </p:sp>
      <p:sp>
        <p:nvSpPr>
          <p:cNvPr id="687" name="Google Shape;687;p45"/>
          <p:cNvSpPr/>
          <p:nvPr/>
        </p:nvSpPr>
        <p:spPr>
          <a:xfrm>
            <a:off x="1483050" y="2945950"/>
            <a:ext cx="1768200" cy="50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EB Garamond"/>
                <a:ea typeface="EB Garamond"/>
                <a:cs typeface="EB Garamond"/>
                <a:sym typeface="EB Garamond"/>
              </a:rPr>
              <a:t>1 Server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88" name="Google Shape;688;p45"/>
          <p:cNvSpPr/>
          <p:nvPr/>
        </p:nvSpPr>
        <p:spPr>
          <a:xfrm>
            <a:off x="1483050" y="3587975"/>
            <a:ext cx="1768200" cy="457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EB Garamond"/>
                <a:ea typeface="EB Garamond"/>
                <a:cs typeface="EB Garamond"/>
                <a:sym typeface="EB Garamond"/>
              </a:rPr>
              <a:t>1 Rack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89" name="Google Shape;689;p45"/>
          <p:cNvSpPr/>
          <p:nvPr/>
        </p:nvSpPr>
        <p:spPr>
          <a:xfrm>
            <a:off x="1483025" y="4177350"/>
            <a:ext cx="1768200" cy="50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EB Garamond"/>
                <a:ea typeface="EB Garamond"/>
                <a:cs typeface="EB Garamond"/>
                <a:sym typeface="EB Garamond"/>
              </a:rPr>
              <a:t>1 Datacenter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90" name="Google Shape;690;p45"/>
          <p:cNvSpPr/>
          <p:nvPr/>
        </p:nvSpPr>
        <p:spPr>
          <a:xfrm>
            <a:off x="4590675" y="4177350"/>
            <a:ext cx="2009400" cy="50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EB Garamond"/>
                <a:ea typeface="EB Garamond"/>
                <a:cs typeface="EB Garamond"/>
                <a:sym typeface="EB Garamond"/>
              </a:rPr>
              <a:t>5 Racks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91" name="Google Shape;691;p45"/>
          <p:cNvSpPr/>
          <p:nvPr/>
        </p:nvSpPr>
        <p:spPr>
          <a:xfrm>
            <a:off x="4590675" y="3587975"/>
            <a:ext cx="2009400" cy="457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EB Garamond"/>
                <a:ea typeface="EB Garamond"/>
                <a:cs typeface="EB Garamond"/>
                <a:sym typeface="EB Garamond"/>
              </a:rPr>
              <a:t>14 Servers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92" name="Google Shape;692;p45"/>
          <p:cNvSpPr/>
          <p:nvPr/>
        </p:nvSpPr>
        <p:spPr>
          <a:xfrm>
            <a:off x="4608600" y="2967700"/>
            <a:ext cx="2009400" cy="50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EB Garamond"/>
                <a:ea typeface="EB Garamond"/>
                <a:cs typeface="EB Garamond"/>
                <a:sym typeface="EB Garamond"/>
              </a:rPr>
              <a:t>256 Nodes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93" name="Google Shape;693;p45"/>
          <p:cNvSpPr/>
          <p:nvPr/>
        </p:nvSpPr>
        <p:spPr>
          <a:xfrm>
            <a:off x="3582775" y="3080650"/>
            <a:ext cx="822900" cy="27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94" name="Google Shape;694;p45"/>
          <p:cNvSpPr/>
          <p:nvPr/>
        </p:nvSpPr>
        <p:spPr>
          <a:xfrm>
            <a:off x="3582763" y="3652813"/>
            <a:ext cx="822900" cy="27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5"/>
          <p:cNvSpPr/>
          <p:nvPr/>
        </p:nvSpPr>
        <p:spPr>
          <a:xfrm>
            <a:off x="3582775" y="4268200"/>
            <a:ext cx="822900" cy="27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5"/>
          <p:cNvSpPr txBox="1"/>
          <p:nvPr/>
        </p:nvSpPr>
        <p:spPr>
          <a:xfrm>
            <a:off x="0" y="4683700"/>
            <a:ext cx="6785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[1]: Hall, A. (2019, March 6). </a:t>
            </a:r>
            <a:r>
              <a:rPr lang="en" sz="700" i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Cassandra Datacenter and Racks</a:t>
            </a:r>
            <a:r>
              <a:rPr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Retrieved from datastax.com: https://www.datastax.com/blog/distributed-database-things-know-cassandra-datacenter-racks</a:t>
            </a:r>
            <a:endParaRPr sz="7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[2]: </a:t>
            </a:r>
            <a:r>
              <a:rPr lang="en" sz="700" i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Data Center Colocation – Build vs. Buy</a:t>
            </a:r>
            <a:r>
              <a:rPr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(n.d.). Retrieved from 365datacenters.com: https://365datacenters.com/resources/white-papers/data-center-colocation-build-vs-buy/</a:t>
            </a:r>
            <a:endParaRPr sz="7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[3]: baeldung. (2021, October 9). </a:t>
            </a:r>
            <a:r>
              <a:rPr lang="en" sz="700" i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Cluster, Datacenters, Racks and Nodes in Cassandra</a:t>
            </a:r>
            <a:r>
              <a:rPr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Retrieved from baeldung.com: https://www.baeldung.com/cassandra-cluster-datacenters-racks-nodes</a:t>
            </a:r>
            <a:endParaRPr sz="7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6"/>
          <p:cNvSpPr txBox="1">
            <a:spLocks noGrp="1"/>
          </p:cNvSpPr>
          <p:nvPr>
            <p:ph type="title" idx="4294967295"/>
          </p:nvPr>
        </p:nvSpPr>
        <p:spPr>
          <a:xfrm>
            <a:off x="311700" y="0"/>
            <a:ext cx="85206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b="1">
                <a:solidFill>
                  <a:srgbClr val="383838"/>
                </a:solidFill>
                <a:highlight>
                  <a:srgbClr val="FCFCFC"/>
                </a:highlight>
                <a:latin typeface="EB Garamond"/>
                <a:ea typeface="EB Garamond"/>
                <a:cs typeface="EB Garamond"/>
                <a:sym typeface="EB Garamond"/>
              </a:rPr>
              <a:t>Architectural, Engineering, Power Construction and Environment Costs of DataCenter 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02" name="Google Shape;702;p46"/>
          <p:cNvSpPr txBox="1">
            <a:spLocks noGrp="1"/>
          </p:cNvSpPr>
          <p:nvPr>
            <p:ph type="body" idx="1"/>
          </p:nvPr>
        </p:nvSpPr>
        <p:spPr>
          <a:xfrm>
            <a:off x="642050" y="12204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83838"/>
              </a:solidFill>
              <a:highlight>
                <a:srgbClr val="FCFCFC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50">
              <a:solidFill>
                <a:srgbClr val="383838"/>
              </a:solidFill>
              <a:highlight>
                <a:srgbClr val="FCFCF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aphicFrame>
        <p:nvGraphicFramePr>
          <p:cNvPr id="704" name="Google Shape;704;p46"/>
          <p:cNvGraphicFramePr/>
          <p:nvPr/>
        </p:nvGraphicFramePr>
        <p:xfrm>
          <a:off x="952500" y="50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{EA0F022B-FC3E-43AC-A143-B39D755A6386}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>
                    <a:lnL w="9525" cap="flat" cmpd="sng">
                      <a:solidFill>
                        <a:srgbClr val="A2C4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C4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C4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C4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Hadoop[1][2]</a:t>
                      </a:r>
                      <a:endParaRPr sz="7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A2C4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C4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C4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C4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Spark [1][2]</a:t>
                      </a:r>
                      <a:endParaRPr sz="7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A2C4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C4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C4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C4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Total Data</a:t>
                      </a:r>
                      <a:endParaRPr sz="800"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C4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10000 Gb</a:t>
                      </a:r>
                      <a:endParaRPr sz="800"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C4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10000 Gb</a:t>
                      </a:r>
                      <a:endParaRPr sz="800"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C4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Nodes</a:t>
                      </a:r>
                      <a:endParaRPr sz="800"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6700 Nodes</a:t>
                      </a:r>
                      <a:endParaRPr sz="800"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2500 Nodes</a:t>
                      </a:r>
                      <a:endParaRPr sz="800"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Server</a:t>
                      </a:r>
                      <a:endParaRPr sz="800"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26</a:t>
                      </a:r>
                      <a:endParaRPr sz="800"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10</a:t>
                      </a:r>
                      <a:endParaRPr sz="800"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Rack</a:t>
                      </a:r>
                      <a:endParaRPr sz="800"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</a:t>
                      </a:r>
                      <a:endParaRPr sz="800"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</a:t>
                      </a:r>
                      <a:endParaRPr sz="800"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Engineering</a:t>
                      </a:r>
                      <a:endParaRPr sz="700"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$200K</a:t>
                      </a:r>
                      <a:endParaRPr sz="7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$120K</a:t>
                      </a:r>
                      <a:endParaRPr sz="7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Permits</a:t>
                      </a:r>
                      <a:endParaRPr sz="7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$5435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$5435</a:t>
                      </a: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Utility Improvements</a:t>
                      </a:r>
                      <a:endParaRPr sz="7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$7782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$3432</a:t>
                      </a: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Generator and Enclosures</a:t>
                      </a:r>
                      <a:endParaRPr sz="7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$42575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$19566</a:t>
                      </a: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Generator conduit and Cabling</a:t>
                      </a:r>
                      <a:endParaRPr sz="7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$2895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$1347</a:t>
                      </a: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Data Center Lighting</a:t>
                      </a:r>
                      <a:endParaRPr sz="7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$2826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$1491</a:t>
                      </a: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Facility Management System</a:t>
                      </a:r>
                      <a:endParaRPr sz="7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$2636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$1288</a:t>
                      </a: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Internet, Fiber, Local Loop Charges</a:t>
                      </a:r>
                      <a:endParaRPr sz="7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$30,000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$1358</a:t>
                      </a: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Electrical Maintenance Costs</a:t>
                      </a:r>
                      <a:endParaRPr sz="7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$2385</a:t>
                      </a:r>
                      <a:endParaRPr sz="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$1050</a:t>
                      </a:r>
                      <a:endParaRPr sz="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Total Operational Costs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$ 296,000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$ 154,967</a:t>
                      </a:r>
                      <a:endParaRPr sz="7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pSp>
        <p:nvGrpSpPr>
          <p:cNvPr id="705" name="Google Shape;705;p46"/>
          <p:cNvGrpSpPr/>
          <p:nvPr/>
        </p:nvGrpSpPr>
        <p:grpSpPr>
          <a:xfrm>
            <a:off x="8216721" y="503996"/>
            <a:ext cx="994536" cy="4403913"/>
            <a:chOff x="3656224" y="1334888"/>
            <a:chExt cx="1831559" cy="3754401"/>
          </a:xfrm>
        </p:grpSpPr>
        <p:grpSp>
          <p:nvGrpSpPr>
            <p:cNvPr id="706" name="Google Shape;706;p46"/>
            <p:cNvGrpSpPr/>
            <p:nvPr/>
          </p:nvGrpSpPr>
          <p:grpSpPr>
            <a:xfrm>
              <a:off x="3656224" y="1334888"/>
              <a:ext cx="1831559" cy="3754401"/>
              <a:chOff x="2532225" y="238175"/>
              <a:chExt cx="2554475" cy="5237725"/>
            </a:xfrm>
          </p:grpSpPr>
          <p:sp>
            <p:nvSpPr>
              <p:cNvPr id="707" name="Google Shape;707;p46"/>
              <p:cNvSpPr/>
              <p:nvPr/>
            </p:nvSpPr>
            <p:spPr>
              <a:xfrm>
                <a:off x="3165386" y="2483274"/>
                <a:ext cx="1288150" cy="2945714"/>
              </a:xfrm>
              <a:custGeom>
                <a:avLst/>
                <a:gdLst/>
                <a:ahLst/>
                <a:cxnLst/>
                <a:rect l="l" t="t" r="r" b="b"/>
                <a:pathLst>
                  <a:path w="51526" h="132006" extrusionOk="0">
                    <a:moveTo>
                      <a:pt x="50943" y="0"/>
                    </a:moveTo>
                    <a:cubicBezTo>
                      <a:pt x="50942" y="0"/>
                      <a:pt x="50940" y="0"/>
                      <a:pt x="50939" y="0"/>
                    </a:cubicBezTo>
                    <a:lnTo>
                      <a:pt x="590" y="0"/>
                    </a:lnTo>
                    <a:cubicBezTo>
                      <a:pt x="265" y="0"/>
                      <a:pt x="0" y="262"/>
                      <a:pt x="0" y="587"/>
                    </a:cubicBezTo>
                    <a:lnTo>
                      <a:pt x="0" y="132005"/>
                    </a:lnTo>
                    <a:lnTo>
                      <a:pt x="51526" y="132005"/>
                    </a:lnTo>
                    <a:lnTo>
                      <a:pt x="51526" y="587"/>
                    </a:lnTo>
                    <a:cubicBezTo>
                      <a:pt x="51526" y="264"/>
                      <a:pt x="51266" y="0"/>
                      <a:pt x="50943" y="0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6"/>
              <p:cNvSpPr/>
              <p:nvPr/>
            </p:nvSpPr>
            <p:spPr>
              <a:xfrm>
                <a:off x="3319186" y="1674192"/>
                <a:ext cx="980575" cy="809091"/>
              </a:xfrm>
              <a:custGeom>
                <a:avLst/>
                <a:gdLst/>
                <a:ahLst/>
                <a:cxnLst/>
                <a:rect l="l" t="t" r="r" b="b"/>
                <a:pathLst>
                  <a:path w="39223" h="18190" extrusionOk="0">
                    <a:moveTo>
                      <a:pt x="481" y="0"/>
                    </a:moveTo>
                    <a:cubicBezTo>
                      <a:pt x="214" y="0"/>
                      <a:pt x="0" y="217"/>
                      <a:pt x="0" y="481"/>
                    </a:cubicBezTo>
                    <a:lnTo>
                      <a:pt x="0" y="18189"/>
                    </a:lnTo>
                    <a:lnTo>
                      <a:pt x="39222" y="18189"/>
                    </a:lnTo>
                    <a:lnTo>
                      <a:pt x="39222" y="481"/>
                    </a:lnTo>
                    <a:cubicBezTo>
                      <a:pt x="39222" y="217"/>
                      <a:pt x="39006" y="0"/>
                      <a:pt x="38741" y="0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6"/>
              <p:cNvSpPr/>
              <p:nvPr/>
            </p:nvSpPr>
            <p:spPr>
              <a:xfrm>
                <a:off x="3376850" y="1431925"/>
                <a:ext cx="865200" cy="242300"/>
              </a:xfrm>
              <a:custGeom>
                <a:avLst/>
                <a:gdLst/>
                <a:ahLst/>
                <a:cxnLst/>
                <a:rect l="l" t="t" r="r" b="b"/>
                <a:pathLst>
                  <a:path w="34608" h="9692" extrusionOk="0">
                    <a:moveTo>
                      <a:pt x="525" y="1"/>
                    </a:moveTo>
                    <a:cubicBezTo>
                      <a:pt x="235" y="1"/>
                      <a:pt x="1" y="236"/>
                      <a:pt x="1" y="523"/>
                    </a:cubicBezTo>
                    <a:lnTo>
                      <a:pt x="1" y="9691"/>
                    </a:lnTo>
                    <a:lnTo>
                      <a:pt x="34608" y="9691"/>
                    </a:lnTo>
                    <a:lnTo>
                      <a:pt x="34608" y="523"/>
                    </a:lnTo>
                    <a:cubicBezTo>
                      <a:pt x="34608" y="236"/>
                      <a:pt x="34373" y="1"/>
                      <a:pt x="34085" y="1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6"/>
              <p:cNvSpPr/>
              <p:nvPr/>
            </p:nvSpPr>
            <p:spPr>
              <a:xfrm>
                <a:off x="3468175" y="1335775"/>
                <a:ext cx="6825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27302" h="3847" extrusionOk="0">
                    <a:moveTo>
                      <a:pt x="357" y="1"/>
                    </a:moveTo>
                    <a:cubicBezTo>
                      <a:pt x="159" y="1"/>
                      <a:pt x="0" y="162"/>
                      <a:pt x="0" y="357"/>
                    </a:cubicBezTo>
                    <a:lnTo>
                      <a:pt x="0" y="3847"/>
                    </a:lnTo>
                    <a:lnTo>
                      <a:pt x="27302" y="3847"/>
                    </a:lnTo>
                    <a:lnTo>
                      <a:pt x="27302" y="357"/>
                    </a:lnTo>
                    <a:cubicBezTo>
                      <a:pt x="27302" y="159"/>
                      <a:pt x="27143" y="1"/>
                      <a:pt x="26945" y="1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6"/>
              <p:cNvSpPr/>
              <p:nvPr/>
            </p:nvSpPr>
            <p:spPr>
              <a:xfrm>
                <a:off x="3660425" y="634075"/>
                <a:ext cx="298050" cy="701725"/>
              </a:xfrm>
              <a:custGeom>
                <a:avLst/>
                <a:gdLst/>
                <a:ahLst/>
                <a:cxnLst/>
                <a:rect l="l" t="t" r="r" b="b"/>
                <a:pathLst>
                  <a:path w="11922" h="28069" extrusionOk="0">
                    <a:moveTo>
                      <a:pt x="344" y="1"/>
                    </a:moveTo>
                    <a:cubicBezTo>
                      <a:pt x="155" y="1"/>
                      <a:pt x="1" y="153"/>
                      <a:pt x="1" y="341"/>
                    </a:cubicBezTo>
                    <a:lnTo>
                      <a:pt x="1" y="28069"/>
                    </a:lnTo>
                    <a:lnTo>
                      <a:pt x="11922" y="28069"/>
                    </a:lnTo>
                    <a:lnTo>
                      <a:pt x="11922" y="341"/>
                    </a:lnTo>
                    <a:cubicBezTo>
                      <a:pt x="11922" y="153"/>
                      <a:pt x="11770" y="1"/>
                      <a:pt x="11581" y="1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6"/>
              <p:cNvSpPr/>
              <p:nvPr/>
            </p:nvSpPr>
            <p:spPr>
              <a:xfrm>
                <a:off x="3612375" y="682125"/>
                <a:ext cx="394150" cy="67300"/>
              </a:xfrm>
              <a:custGeom>
                <a:avLst/>
                <a:gdLst/>
                <a:ahLst/>
                <a:cxnLst/>
                <a:rect l="l" t="t" r="r" b="b"/>
                <a:pathLst>
                  <a:path w="15766" h="2692" extrusionOk="0">
                    <a:moveTo>
                      <a:pt x="339" y="1"/>
                    </a:moveTo>
                    <a:cubicBezTo>
                      <a:pt x="153" y="1"/>
                      <a:pt x="1" y="150"/>
                      <a:pt x="1" y="339"/>
                    </a:cubicBezTo>
                    <a:lnTo>
                      <a:pt x="1" y="2353"/>
                    </a:lnTo>
                    <a:cubicBezTo>
                      <a:pt x="1" y="2542"/>
                      <a:pt x="153" y="2691"/>
                      <a:pt x="339" y="2691"/>
                    </a:cubicBezTo>
                    <a:lnTo>
                      <a:pt x="15427" y="2691"/>
                    </a:lnTo>
                    <a:cubicBezTo>
                      <a:pt x="15616" y="2691"/>
                      <a:pt x="15766" y="2542"/>
                      <a:pt x="15766" y="2353"/>
                    </a:cubicBezTo>
                    <a:lnTo>
                      <a:pt x="15766" y="339"/>
                    </a:lnTo>
                    <a:cubicBezTo>
                      <a:pt x="15766" y="150"/>
                      <a:pt x="15616" y="1"/>
                      <a:pt x="15427" y="1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6"/>
              <p:cNvSpPr/>
              <p:nvPr/>
            </p:nvSpPr>
            <p:spPr>
              <a:xfrm>
                <a:off x="3785425" y="278325"/>
                <a:ext cx="48075" cy="355725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14229" extrusionOk="0">
                    <a:moveTo>
                      <a:pt x="0" y="1"/>
                    </a:moveTo>
                    <a:lnTo>
                      <a:pt x="0" y="14228"/>
                    </a:lnTo>
                    <a:lnTo>
                      <a:pt x="1922" y="14228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46"/>
              <p:cNvSpPr/>
              <p:nvPr/>
            </p:nvSpPr>
            <p:spPr>
              <a:xfrm>
                <a:off x="3884275" y="25619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46"/>
              <p:cNvSpPr/>
              <p:nvPr/>
            </p:nvSpPr>
            <p:spPr>
              <a:xfrm>
                <a:off x="4017675" y="25619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9" y="4146"/>
                    </a:lnTo>
                    <a:lnTo>
                      <a:pt x="3959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46"/>
              <p:cNvSpPr/>
              <p:nvPr/>
            </p:nvSpPr>
            <p:spPr>
              <a:xfrm>
                <a:off x="4151050" y="2561950"/>
                <a:ext cx="9895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46"/>
              <p:cNvSpPr/>
              <p:nvPr/>
            </p:nvSpPr>
            <p:spPr>
              <a:xfrm>
                <a:off x="4284375" y="25619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46"/>
              <p:cNvSpPr/>
              <p:nvPr/>
            </p:nvSpPr>
            <p:spPr>
              <a:xfrm>
                <a:off x="3255150" y="2561950"/>
                <a:ext cx="9892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46"/>
              <p:cNvSpPr/>
              <p:nvPr/>
            </p:nvSpPr>
            <p:spPr>
              <a:xfrm>
                <a:off x="3388475" y="25619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46"/>
              <p:cNvSpPr/>
              <p:nvPr/>
            </p:nvSpPr>
            <p:spPr>
              <a:xfrm>
                <a:off x="3521875" y="2561950"/>
                <a:ext cx="9892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46"/>
              <p:cNvSpPr/>
              <p:nvPr/>
            </p:nvSpPr>
            <p:spPr>
              <a:xfrm>
                <a:off x="3655250" y="2561950"/>
                <a:ext cx="9895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46"/>
              <p:cNvSpPr/>
              <p:nvPr/>
            </p:nvSpPr>
            <p:spPr>
              <a:xfrm>
                <a:off x="3884275" y="27408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46"/>
              <p:cNvSpPr/>
              <p:nvPr/>
            </p:nvSpPr>
            <p:spPr>
              <a:xfrm>
                <a:off x="4017675" y="27408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9" y="4146"/>
                    </a:lnTo>
                    <a:lnTo>
                      <a:pt x="3959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6"/>
              <p:cNvSpPr/>
              <p:nvPr/>
            </p:nvSpPr>
            <p:spPr>
              <a:xfrm>
                <a:off x="4151050" y="2740850"/>
                <a:ext cx="9895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6"/>
              <p:cNvSpPr/>
              <p:nvPr/>
            </p:nvSpPr>
            <p:spPr>
              <a:xfrm>
                <a:off x="4284375" y="27408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46"/>
              <p:cNvSpPr/>
              <p:nvPr/>
            </p:nvSpPr>
            <p:spPr>
              <a:xfrm>
                <a:off x="3255150" y="2740850"/>
                <a:ext cx="9892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46"/>
              <p:cNvSpPr/>
              <p:nvPr/>
            </p:nvSpPr>
            <p:spPr>
              <a:xfrm>
                <a:off x="3388475" y="27408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46"/>
              <p:cNvSpPr/>
              <p:nvPr/>
            </p:nvSpPr>
            <p:spPr>
              <a:xfrm>
                <a:off x="3521875" y="2740850"/>
                <a:ext cx="9892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46"/>
              <p:cNvSpPr/>
              <p:nvPr/>
            </p:nvSpPr>
            <p:spPr>
              <a:xfrm>
                <a:off x="3655250" y="2740850"/>
                <a:ext cx="9895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46"/>
              <p:cNvSpPr/>
              <p:nvPr/>
            </p:nvSpPr>
            <p:spPr>
              <a:xfrm>
                <a:off x="3884275" y="291975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60" y="4144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46"/>
              <p:cNvSpPr/>
              <p:nvPr/>
            </p:nvSpPr>
            <p:spPr>
              <a:xfrm>
                <a:off x="4017675" y="291975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59" y="4144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6"/>
              <p:cNvSpPr/>
              <p:nvPr/>
            </p:nvSpPr>
            <p:spPr>
              <a:xfrm>
                <a:off x="4151050" y="2919750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6"/>
              <p:cNvSpPr/>
              <p:nvPr/>
            </p:nvSpPr>
            <p:spPr>
              <a:xfrm>
                <a:off x="4284375" y="291975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60" y="4144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6"/>
              <p:cNvSpPr/>
              <p:nvPr/>
            </p:nvSpPr>
            <p:spPr>
              <a:xfrm>
                <a:off x="3255150" y="2919750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6"/>
              <p:cNvSpPr/>
              <p:nvPr/>
            </p:nvSpPr>
            <p:spPr>
              <a:xfrm>
                <a:off x="3388475" y="291975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60" y="4144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6"/>
              <p:cNvSpPr/>
              <p:nvPr/>
            </p:nvSpPr>
            <p:spPr>
              <a:xfrm>
                <a:off x="3521875" y="2919750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6"/>
              <p:cNvSpPr/>
              <p:nvPr/>
            </p:nvSpPr>
            <p:spPr>
              <a:xfrm>
                <a:off x="3655250" y="2919750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6"/>
              <p:cNvSpPr/>
              <p:nvPr/>
            </p:nvSpPr>
            <p:spPr>
              <a:xfrm>
                <a:off x="3884275" y="309865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60" y="4144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6"/>
              <p:cNvSpPr/>
              <p:nvPr/>
            </p:nvSpPr>
            <p:spPr>
              <a:xfrm>
                <a:off x="4017675" y="309865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59" y="4144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6"/>
              <p:cNvSpPr/>
              <p:nvPr/>
            </p:nvSpPr>
            <p:spPr>
              <a:xfrm>
                <a:off x="4151050" y="3098650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6"/>
              <p:cNvSpPr/>
              <p:nvPr/>
            </p:nvSpPr>
            <p:spPr>
              <a:xfrm>
                <a:off x="4284375" y="309865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60" y="4144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6"/>
              <p:cNvSpPr/>
              <p:nvPr/>
            </p:nvSpPr>
            <p:spPr>
              <a:xfrm>
                <a:off x="3255150" y="3098650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6"/>
              <p:cNvSpPr/>
              <p:nvPr/>
            </p:nvSpPr>
            <p:spPr>
              <a:xfrm>
                <a:off x="3388475" y="309865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60" y="4144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6"/>
              <p:cNvSpPr/>
              <p:nvPr/>
            </p:nvSpPr>
            <p:spPr>
              <a:xfrm>
                <a:off x="3521875" y="3098650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6"/>
              <p:cNvSpPr/>
              <p:nvPr/>
            </p:nvSpPr>
            <p:spPr>
              <a:xfrm>
                <a:off x="3655250" y="3098650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6"/>
              <p:cNvSpPr/>
              <p:nvPr/>
            </p:nvSpPr>
            <p:spPr>
              <a:xfrm>
                <a:off x="3884275" y="3277500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6"/>
              <p:cNvSpPr/>
              <p:nvPr/>
            </p:nvSpPr>
            <p:spPr>
              <a:xfrm>
                <a:off x="4017675" y="3277500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59" y="4146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6"/>
              <p:cNvSpPr/>
              <p:nvPr/>
            </p:nvSpPr>
            <p:spPr>
              <a:xfrm>
                <a:off x="4151050" y="3277500"/>
                <a:ext cx="9895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6"/>
              <p:cNvSpPr/>
              <p:nvPr/>
            </p:nvSpPr>
            <p:spPr>
              <a:xfrm>
                <a:off x="4284375" y="3277500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6"/>
              <p:cNvSpPr/>
              <p:nvPr/>
            </p:nvSpPr>
            <p:spPr>
              <a:xfrm>
                <a:off x="3255150" y="3277500"/>
                <a:ext cx="989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6"/>
              <p:cNvSpPr/>
              <p:nvPr/>
            </p:nvSpPr>
            <p:spPr>
              <a:xfrm>
                <a:off x="3388475" y="3277500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60" y="4146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6"/>
              <p:cNvSpPr/>
              <p:nvPr/>
            </p:nvSpPr>
            <p:spPr>
              <a:xfrm>
                <a:off x="3521875" y="3277500"/>
                <a:ext cx="989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6"/>
              <p:cNvSpPr/>
              <p:nvPr/>
            </p:nvSpPr>
            <p:spPr>
              <a:xfrm>
                <a:off x="3655250" y="3277500"/>
                <a:ext cx="9895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6"/>
              <p:cNvSpPr/>
              <p:nvPr/>
            </p:nvSpPr>
            <p:spPr>
              <a:xfrm>
                <a:off x="3884275" y="3456400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1" y="1"/>
                    </a:moveTo>
                    <a:lnTo>
                      <a:pt x="1" y="4147"/>
                    </a:lnTo>
                    <a:lnTo>
                      <a:pt x="3960" y="4147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6"/>
              <p:cNvSpPr/>
              <p:nvPr/>
            </p:nvSpPr>
            <p:spPr>
              <a:xfrm>
                <a:off x="4017675" y="3456400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0" y="1"/>
                    </a:moveTo>
                    <a:lnTo>
                      <a:pt x="0" y="4147"/>
                    </a:lnTo>
                    <a:lnTo>
                      <a:pt x="3959" y="4147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6"/>
              <p:cNvSpPr/>
              <p:nvPr/>
            </p:nvSpPr>
            <p:spPr>
              <a:xfrm>
                <a:off x="4151050" y="3456400"/>
                <a:ext cx="9895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7" extrusionOk="0">
                    <a:moveTo>
                      <a:pt x="1" y="1"/>
                    </a:moveTo>
                    <a:lnTo>
                      <a:pt x="1" y="4147"/>
                    </a:lnTo>
                    <a:lnTo>
                      <a:pt x="3957" y="4147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6"/>
              <p:cNvSpPr/>
              <p:nvPr/>
            </p:nvSpPr>
            <p:spPr>
              <a:xfrm>
                <a:off x="4284375" y="3456400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1" y="1"/>
                    </a:moveTo>
                    <a:lnTo>
                      <a:pt x="1" y="4147"/>
                    </a:lnTo>
                    <a:lnTo>
                      <a:pt x="3960" y="4147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6"/>
              <p:cNvSpPr/>
              <p:nvPr/>
            </p:nvSpPr>
            <p:spPr>
              <a:xfrm>
                <a:off x="3255150" y="3456400"/>
                <a:ext cx="989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7" extrusionOk="0">
                    <a:moveTo>
                      <a:pt x="0" y="1"/>
                    </a:moveTo>
                    <a:lnTo>
                      <a:pt x="0" y="4147"/>
                    </a:lnTo>
                    <a:lnTo>
                      <a:pt x="3957" y="4147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6"/>
              <p:cNvSpPr/>
              <p:nvPr/>
            </p:nvSpPr>
            <p:spPr>
              <a:xfrm>
                <a:off x="3388475" y="3456400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0" y="1"/>
                    </a:moveTo>
                    <a:lnTo>
                      <a:pt x="0" y="4147"/>
                    </a:lnTo>
                    <a:lnTo>
                      <a:pt x="3960" y="4147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6"/>
              <p:cNvSpPr/>
              <p:nvPr/>
            </p:nvSpPr>
            <p:spPr>
              <a:xfrm>
                <a:off x="3521875" y="3456400"/>
                <a:ext cx="989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7" extrusionOk="0">
                    <a:moveTo>
                      <a:pt x="0" y="1"/>
                    </a:moveTo>
                    <a:lnTo>
                      <a:pt x="0" y="4147"/>
                    </a:lnTo>
                    <a:lnTo>
                      <a:pt x="3957" y="4147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6"/>
              <p:cNvSpPr/>
              <p:nvPr/>
            </p:nvSpPr>
            <p:spPr>
              <a:xfrm>
                <a:off x="3655250" y="3456400"/>
                <a:ext cx="9895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7" extrusionOk="0">
                    <a:moveTo>
                      <a:pt x="1" y="1"/>
                    </a:moveTo>
                    <a:lnTo>
                      <a:pt x="1" y="4147"/>
                    </a:lnTo>
                    <a:lnTo>
                      <a:pt x="3957" y="4147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6"/>
              <p:cNvSpPr/>
              <p:nvPr/>
            </p:nvSpPr>
            <p:spPr>
              <a:xfrm>
                <a:off x="3884275" y="3635325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0"/>
                    </a:moveTo>
                    <a:lnTo>
                      <a:pt x="1" y="4143"/>
                    </a:lnTo>
                    <a:lnTo>
                      <a:pt x="3960" y="4143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6"/>
              <p:cNvSpPr/>
              <p:nvPr/>
            </p:nvSpPr>
            <p:spPr>
              <a:xfrm>
                <a:off x="4017675" y="3635325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0"/>
                    </a:moveTo>
                    <a:lnTo>
                      <a:pt x="0" y="4143"/>
                    </a:lnTo>
                    <a:lnTo>
                      <a:pt x="3959" y="4143"/>
                    </a:lnTo>
                    <a:lnTo>
                      <a:pt x="3959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6"/>
              <p:cNvSpPr/>
              <p:nvPr/>
            </p:nvSpPr>
            <p:spPr>
              <a:xfrm>
                <a:off x="4151050" y="3635325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0"/>
                    </a:moveTo>
                    <a:lnTo>
                      <a:pt x="1" y="4143"/>
                    </a:lnTo>
                    <a:lnTo>
                      <a:pt x="3957" y="4143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6"/>
              <p:cNvSpPr/>
              <p:nvPr/>
            </p:nvSpPr>
            <p:spPr>
              <a:xfrm>
                <a:off x="4284375" y="3635325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0"/>
                    </a:moveTo>
                    <a:lnTo>
                      <a:pt x="1" y="4143"/>
                    </a:lnTo>
                    <a:lnTo>
                      <a:pt x="3960" y="4143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46"/>
              <p:cNvSpPr/>
              <p:nvPr/>
            </p:nvSpPr>
            <p:spPr>
              <a:xfrm>
                <a:off x="3255150" y="3635325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0"/>
                    </a:moveTo>
                    <a:lnTo>
                      <a:pt x="0" y="4143"/>
                    </a:lnTo>
                    <a:lnTo>
                      <a:pt x="3957" y="4143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46"/>
              <p:cNvSpPr/>
              <p:nvPr/>
            </p:nvSpPr>
            <p:spPr>
              <a:xfrm>
                <a:off x="3388475" y="3635325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0"/>
                    </a:moveTo>
                    <a:lnTo>
                      <a:pt x="0" y="4143"/>
                    </a:lnTo>
                    <a:lnTo>
                      <a:pt x="3960" y="4143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46"/>
              <p:cNvSpPr/>
              <p:nvPr/>
            </p:nvSpPr>
            <p:spPr>
              <a:xfrm>
                <a:off x="3521875" y="3635325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0"/>
                    </a:moveTo>
                    <a:lnTo>
                      <a:pt x="0" y="4143"/>
                    </a:lnTo>
                    <a:lnTo>
                      <a:pt x="3957" y="4143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46"/>
              <p:cNvSpPr/>
              <p:nvPr/>
            </p:nvSpPr>
            <p:spPr>
              <a:xfrm>
                <a:off x="3655250" y="3635325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0"/>
                    </a:moveTo>
                    <a:lnTo>
                      <a:pt x="1" y="4143"/>
                    </a:lnTo>
                    <a:lnTo>
                      <a:pt x="3957" y="4143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46"/>
              <p:cNvSpPr/>
              <p:nvPr/>
            </p:nvSpPr>
            <p:spPr>
              <a:xfrm>
                <a:off x="3884275" y="3814225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60" y="4144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6"/>
              <p:cNvSpPr/>
              <p:nvPr/>
            </p:nvSpPr>
            <p:spPr>
              <a:xfrm>
                <a:off x="4017675" y="3814225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59" y="4144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46"/>
              <p:cNvSpPr/>
              <p:nvPr/>
            </p:nvSpPr>
            <p:spPr>
              <a:xfrm>
                <a:off x="4151050" y="3814225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6"/>
              <p:cNvSpPr/>
              <p:nvPr/>
            </p:nvSpPr>
            <p:spPr>
              <a:xfrm>
                <a:off x="4284375" y="3814225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60" y="4144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6"/>
              <p:cNvSpPr/>
              <p:nvPr/>
            </p:nvSpPr>
            <p:spPr>
              <a:xfrm>
                <a:off x="3255150" y="3814225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6"/>
              <p:cNvSpPr/>
              <p:nvPr/>
            </p:nvSpPr>
            <p:spPr>
              <a:xfrm>
                <a:off x="3388475" y="3814225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60" y="4144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46"/>
              <p:cNvSpPr/>
              <p:nvPr/>
            </p:nvSpPr>
            <p:spPr>
              <a:xfrm>
                <a:off x="3521875" y="3814225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1"/>
                    </a:moveTo>
                    <a:lnTo>
                      <a:pt x="0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46"/>
              <p:cNvSpPr/>
              <p:nvPr/>
            </p:nvSpPr>
            <p:spPr>
              <a:xfrm>
                <a:off x="3655250" y="3814225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1"/>
                    </a:moveTo>
                    <a:lnTo>
                      <a:pt x="1" y="4144"/>
                    </a:lnTo>
                    <a:lnTo>
                      <a:pt x="3957" y="4144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6"/>
              <p:cNvSpPr/>
              <p:nvPr/>
            </p:nvSpPr>
            <p:spPr>
              <a:xfrm>
                <a:off x="3884275" y="3993075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6"/>
              <p:cNvSpPr/>
              <p:nvPr/>
            </p:nvSpPr>
            <p:spPr>
              <a:xfrm>
                <a:off x="4017675" y="3993075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9" y="4146"/>
                    </a:lnTo>
                    <a:lnTo>
                      <a:pt x="3959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6"/>
              <p:cNvSpPr/>
              <p:nvPr/>
            </p:nvSpPr>
            <p:spPr>
              <a:xfrm>
                <a:off x="4151050" y="3993075"/>
                <a:ext cx="9895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6"/>
              <p:cNvSpPr/>
              <p:nvPr/>
            </p:nvSpPr>
            <p:spPr>
              <a:xfrm>
                <a:off x="4284375" y="3993075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46"/>
              <p:cNvSpPr/>
              <p:nvPr/>
            </p:nvSpPr>
            <p:spPr>
              <a:xfrm>
                <a:off x="3255150" y="3993075"/>
                <a:ext cx="9892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6"/>
              <p:cNvSpPr/>
              <p:nvPr/>
            </p:nvSpPr>
            <p:spPr>
              <a:xfrm>
                <a:off x="3388475" y="3993075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6"/>
              <p:cNvSpPr/>
              <p:nvPr/>
            </p:nvSpPr>
            <p:spPr>
              <a:xfrm>
                <a:off x="3521875" y="3993075"/>
                <a:ext cx="9892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6"/>
              <p:cNvSpPr/>
              <p:nvPr/>
            </p:nvSpPr>
            <p:spPr>
              <a:xfrm>
                <a:off x="3655250" y="3993075"/>
                <a:ext cx="9895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6"/>
              <p:cNvSpPr/>
              <p:nvPr/>
            </p:nvSpPr>
            <p:spPr>
              <a:xfrm>
                <a:off x="3884275" y="4171975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6"/>
              <p:cNvSpPr/>
              <p:nvPr/>
            </p:nvSpPr>
            <p:spPr>
              <a:xfrm>
                <a:off x="4017675" y="4171975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59" y="4146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6"/>
              <p:cNvSpPr/>
              <p:nvPr/>
            </p:nvSpPr>
            <p:spPr>
              <a:xfrm>
                <a:off x="4151050" y="4171975"/>
                <a:ext cx="9895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6"/>
              <p:cNvSpPr/>
              <p:nvPr/>
            </p:nvSpPr>
            <p:spPr>
              <a:xfrm>
                <a:off x="4284375" y="4171975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6"/>
              <p:cNvSpPr/>
              <p:nvPr/>
            </p:nvSpPr>
            <p:spPr>
              <a:xfrm>
                <a:off x="3255150" y="4171975"/>
                <a:ext cx="989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6"/>
              <p:cNvSpPr/>
              <p:nvPr/>
            </p:nvSpPr>
            <p:spPr>
              <a:xfrm>
                <a:off x="3388475" y="4171975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60" y="4146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6"/>
              <p:cNvSpPr/>
              <p:nvPr/>
            </p:nvSpPr>
            <p:spPr>
              <a:xfrm>
                <a:off x="3521875" y="4171975"/>
                <a:ext cx="989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6"/>
              <p:cNvSpPr/>
              <p:nvPr/>
            </p:nvSpPr>
            <p:spPr>
              <a:xfrm>
                <a:off x="3655250" y="4171975"/>
                <a:ext cx="9895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6"/>
              <p:cNvSpPr/>
              <p:nvPr/>
            </p:nvSpPr>
            <p:spPr>
              <a:xfrm>
                <a:off x="3884275" y="4350875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6"/>
              <p:cNvSpPr/>
              <p:nvPr/>
            </p:nvSpPr>
            <p:spPr>
              <a:xfrm>
                <a:off x="4017675" y="4350875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59" y="4146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6"/>
              <p:cNvSpPr/>
              <p:nvPr/>
            </p:nvSpPr>
            <p:spPr>
              <a:xfrm>
                <a:off x="4151050" y="4350875"/>
                <a:ext cx="9895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6"/>
              <p:cNvSpPr/>
              <p:nvPr/>
            </p:nvSpPr>
            <p:spPr>
              <a:xfrm>
                <a:off x="4284375" y="4350875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6"/>
              <p:cNvSpPr/>
              <p:nvPr/>
            </p:nvSpPr>
            <p:spPr>
              <a:xfrm>
                <a:off x="3255150" y="4350875"/>
                <a:ext cx="989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6"/>
              <p:cNvSpPr/>
              <p:nvPr/>
            </p:nvSpPr>
            <p:spPr>
              <a:xfrm>
                <a:off x="3388475" y="4350875"/>
                <a:ext cx="9900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60" y="4146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6"/>
              <p:cNvSpPr/>
              <p:nvPr/>
            </p:nvSpPr>
            <p:spPr>
              <a:xfrm>
                <a:off x="3521875" y="4350875"/>
                <a:ext cx="989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7" extrusionOk="0">
                    <a:moveTo>
                      <a:pt x="0" y="1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6"/>
              <p:cNvSpPr/>
              <p:nvPr/>
            </p:nvSpPr>
            <p:spPr>
              <a:xfrm>
                <a:off x="3655250" y="4350875"/>
                <a:ext cx="9895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7" extrusionOk="0">
                    <a:moveTo>
                      <a:pt x="1" y="1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6"/>
              <p:cNvSpPr/>
              <p:nvPr/>
            </p:nvSpPr>
            <p:spPr>
              <a:xfrm>
                <a:off x="3884275" y="452980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0"/>
                    </a:moveTo>
                    <a:lnTo>
                      <a:pt x="1" y="4143"/>
                    </a:lnTo>
                    <a:lnTo>
                      <a:pt x="3960" y="4143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6"/>
              <p:cNvSpPr/>
              <p:nvPr/>
            </p:nvSpPr>
            <p:spPr>
              <a:xfrm>
                <a:off x="4017675" y="452980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0"/>
                    </a:moveTo>
                    <a:lnTo>
                      <a:pt x="0" y="4143"/>
                    </a:lnTo>
                    <a:lnTo>
                      <a:pt x="3959" y="4143"/>
                    </a:lnTo>
                    <a:lnTo>
                      <a:pt x="3959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6"/>
              <p:cNvSpPr/>
              <p:nvPr/>
            </p:nvSpPr>
            <p:spPr>
              <a:xfrm>
                <a:off x="4151050" y="4529800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0"/>
                    </a:moveTo>
                    <a:lnTo>
                      <a:pt x="1" y="4143"/>
                    </a:lnTo>
                    <a:lnTo>
                      <a:pt x="3957" y="4143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6"/>
              <p:cNvSpPr/>
              <p:nvPr/>
            </p:nvSpPr>
            <p:spPr>
              <a:xfrm>
                <a:off x="4284375" y="452980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0"/>
                    </a:moveTo>
                    <a:lnTo>
                      <a:pt x="1" y="4143"/>
                    </a:lnTo>
                    <a:lnTo>
                      <a:pt x="3960" y="4143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6"/>
              <p:cNvSpPr/>
              <p:nvPr/>
            </p:nvSpPr>
            <p:spPr>
              <a:xfrm>
                <a:off x="3255150" y="4529800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0"/>
                    </a:moveTo>
                    <a:lnTo>
                      <a:pt x="0" y="4143"/>
                    </a:lnTo>
                    <a:lnTo>
                      <a:pt x="3957" y="4143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6"/>
              <p:cNvSpPr/>
              <p:nvPr/>
            </p:nvSpPr>
            <p:spPr>
              <a:xfrm>
                <a:off x="3388475" y="452980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0"/>
                    </a:moveTo>
                    <a:lnTo>
                      <a:pt x="0" y="4143"/>
                    </a:lnTo>
                    <a:lnTo>
                      <a:pt x="3960" y="4143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6"/>
              <p:cNvSpPr/>
              <p:nvPr/>
            </p:nvSpPr>
            <p:spPr>
              <a:xfrm>
                <a:off x="3521875" y="4529800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0"/>
                    </a:moveTo>
                    <a:lnTo>
                      <a:pt x="0" y="4143"/>
                    </a:lnTo>
                    <a:lnTo>
                      <a:pt x="3957" y="4143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6"/>
              <p:cNvSpPr/>
              <p:nvPr/>
            </p:nvSpPr>
            <p:spPr>
              <a:xfrm>
                <a:off x="3655250" y="4529800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0"/>
                    </a:moveTo>
                    <a:lnTo>
                      <a:pt x="1" y="4143"/>
                    </a:lnTo>
                    <a:lnTo>
                      <a:pt x="3957" y="4143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6"/>
              <p:cNvSpPr/>
              <p:nvPr/>
            </p:nvSpPr>
            <p:spPr>
              <a:xfrm>
                <a:off x="3884275" y="470870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0"/>
                    </a:moveTo>
                    <a:lnTo>
                      <a:pt x="1" y="4144"/>
                    </a:lnTo>
                    <a:lnTo>
                      <a:pt x="3960" y="4144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6"/>
              <p:cNvSpPr/>
              <p:nvPr/>
            </p:nvSpPr>
            <p:spPr>
              <a:xfrm>
                <a:off x="4017675" y="470870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0"/>
                    </a:moveTo>
                    <a:lnTo>
                      <a:pt x="0" y="4144"/>
                    </a:lnTo>
                    <a:lnTo>
                      <a:pt x="3959" y="4144"/>
                    </a:lnTo>
                    <a:lnTo>
                      <a:pt x="3959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6"/>
              <p:cNvSpPr/>
              <p:nvPr/>
            </p:nvSpPr>
            <p:spPr>
              <a:xfrm>
                <a:off x="4151050" y="4708700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0"/>
                    </a:moveTo>
                    <a:lnTo>
                      <a:pt x="1" y="4144"/>
                    </a:lnTo>
                    <a:lnTo>
                      <a:pt x="3957" y="4144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6"/>
              <p:cNvSpPr/>
              <p:nvPr/>
            </p:nvSpPr>
            <p:spPr>
              <a:xfrm>
                <a:off x="4284375" y="470870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1" y="0"/>
                    </a:moveTo>
                    <a:lnTo>
                      <a:pt x="1" y="4144"/>
                    </a:lnTo>
                    <a:lnTo>
                      <a:pt x="3960" y="4144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6"/>
              <p:cNvSpPr/>
              <p:nvPr/>
            </p:nvSpPr>
            <p:spPr>
              <a:xfrm>
                <a:off x="3255150" y="4708700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0"/>
                    </a:moveTo>
                    <a:lnTo>
                      <a:pt x="0" y="4144"/>
                    </a:lnTo>
                    <a:lnTo>
                      <a:pt x="3957" y="4144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6"/>
              <p:cNvSpPr/>
              <p:nvPr/>
            </p:nvSpPr>
            <p:spPr>
              <a:xfrm>
                <a:off x="3388475" y="4708700"/>
                <a:ext cx="990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4" extrusionOk="0">
                    <a:moveTo>
                      <a:pt x="0" y="0"/>
                    </a:moveTo>
                    <a:lnTo>
                      <a:pt x="0" y="4144"/>
                    </a:lnTo>
                    <a:lnTo>
                      <a:pt x="3960" y="4144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6"/>
              <p:cNvSpPr/>
              <p:nvPr/>
            </p:nvSpPr>
            <p:spPr>
              <a:xfrm>
                <a:off x="3521875" y="4708700"/>
                <a:ext cx="989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4" extrusionOk="0">
                    <a:moveTo>
                      <a:pt x="0" y="0"/>
                    </a:moveTo>
                    <a:lnTo>
                      <a:pt x="0" y="4144"/>
                    </a:lnTo>
                    <a:lnTo>
                      <a:pt x="3957" y="4144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6"/>
              <p:cNvSpPr/>
              <p:nvPr/>
            </p:nvSpPr>
            <p:spPr>
              <a:xfrm>
                <a:off x="3655250" y="4708700"/>
                <a:ext cx="989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4" extrusionOk="0">
                    <a:moveTo>
                      <a:pt x="1" y="0"/>
                    </a:moveTo>
                    <a:lnTo>
                      <a:pt x="1" y="4144"/>
                    </a:lnTo>
                    <a:lnTo>
                      <a:pt x="3957" y="4144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6"/>
              <p:cNvSpPr/>
              <p:nvPr/>
            </p:nvSpPr>
            <p:spPr>
              <a:xfrm>
                <a:off x="3884275" y="48875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6"/>
              <p:cNvSpPr/>
              <p:nvPr/>
            </p:nvSpPr>
            <p:spPr>
              <a:xfrm>
                <a:off x="4017675" y="48875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9" y="4146"/>
                    </a:lnTo>
                    <a:lnTo>
                      <a:pt x="3959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6"/>
              <p:cNvSpPr/>
              <p:nvPr/>
            </p:nvSpPr>
            <p:spPr>
              <a:xfrm>
                <a:off x="4151050" y="4887550"/>
                <a:ext cx="9895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6"/>
              <p:cNvSpPr/>
              <p:nvPr/>
            </p:nvSpPr>
            <p:spPr>
              <a:xfrm>
                <a:off x="4284375" y="48875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6"/>
              <p:cNvSpPr/>
              <p:nvPr/>
            </p:nvSpPr>
            <p:spPr>
              <a:xfrm>
                <a:off x="3255150" y="4887550"/>
                <a:ext cx="9892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6"/>
              <p:cNvSpPr/>
              <p:nvPr/>
            </p:nvSpPr>
            <p:spPr>
              <a:xfrm>
                <a:off x="3388475" y="4887550"/>
                <a:ext cx="9900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60" y="414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6"/>
              <p:cNvSpPr/>
              <p:nvPr/>
            </p:nvSpPr>
            <p:spPr>
              <a:xfrm>
                <a:off x="3521875" y="4887550"/>
                <a:ext cx="9892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4146" extrusionOk="0">
                    <a:moveTo>
                      <a:pt x="0" y="0"/>
                    </a:moveTo>
                    <a:lnTo>
                      <a:pt x="0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6"/>
              <p:cNvSpPr/>
              <p:nvPr/>
            </p:nvSpPr>
            <p:spPr>
              <a:xfrm>
                <a:off x="3655250" y="4887550"/>
                <a:ext cx="98950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6" extrusionOk="0">
                    <a:moveTo>
                      <a:pt x="1" y="0"/>
                    </a:moveTo>
                    <a:lnTo>
                      <a:pt x="1" y="4146"/>
                    </a:lnTo>
                    <a:lnTo>
                      <a:pt x="3957" y="414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6"/>
              <p:cNvSpPr/>
              <p:nvPr/>
            </p:nvSpPr>
            <p:spPr>
              <a:xfrm>
                <a:off x="3388475" y="1745100"/>
                <a:ext cx="9900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3587" extrusionOk="0">
                    <a:moveTo>
                      <a:pt x="0" y="0"/>
                    </a:moveTo>
                    <a:lnTo>
                      <a:pt x="0" y="3586"/>
                    </a:lnTo>
                    <a:lnTo>
                      <a:pt x="3960" y="358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6"/>
              <p:cNvSpPr/>
              <p:nvPr/>
            </p:nvSpPr>
            <p:spPr>
              <a:xfrm>
                <a:off x="3521875" y="1745100"/>
                <a:ext cx="989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587" extrusionOk="0">
                    <a:moveTo>
                      <a:pt x="0" y="0"/>
                    </a:moveTo>
                    <a:lnTo>
                      <a:pt x="0" y="3586"/>
                    </a:lnTo>
                    <a:lnTo>
                      <a:pt x="3957" y="358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6"/>
              <p:cNvSpPr/>
              <p:nvPr/>
            </p:nvSpPr>
            <p:spPr>
              <a:xfrm>
                <a:off x="3655250" y="1745100"/>
                <a:ext cx="9895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7" extrusionOk="0">
                    <a:moveTo>
                      <a:pt x="1" y="0"/>
                    </a:moveTo>
                    <a:lnTo>
                      <a:pt x="1" y="3586"/>
                    </a:lnTo>
                    <a:lnTo>
                      <a:pt x="3957" y="358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6"/>
              <p:cNvSpPr/>
              <p:nvPr/>
            </p:nvSpPr>
            <p:spPr>
              <a:xfrm>
                <a:off x="3388475" y="1866500"/>
                <a:ext cx="990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3585" extrusionOk="0">
                    <a:moveTo>
                      <a:pt x="0" y="1"/>
                    </a:moveTo>
                    <a:lnTo>
                      <a:pt x="0" y="3585"/>
                    </a:lnTo>
                    <a:lnTo>
                      <a:pt x="3960" y="3585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6"/>
              <p:cNvSpPr/>
              <p:nvPr/>
            </p:nvSpPr>
            <p:spPr>
              <a:xfrm>
                <a:off x="3521875" y="1866500"/>
                <a:ext cx="98925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585" extrusionOk="0">
                    <a:moveTo>
                      <a:pt x="0" y="1"/>
                    </a:moveTo>
                    <a:lnTo>
                      <a:pt x="0" y="3585"/>
                    </a:lnTo>
                    <a:lnTo>
                      <a:pt x="3957" y="3585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6"/>
              <p:cNvSpPr/>
              <p:nvPr/>
            </p:nvSpPr>
            <p:spPr>
              <a:xfrm>
                <a:off x="3655250" y="1866500"/>
                <a:ext cx="9895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5" extrusionOk="0">
                    <a:moveTo>
                      <a:pt x="1" y="1"/>
                    </a:moveTo>
                    <a:lnTo>
                      <a:pt x="1" y="3585"/>
                    </a:lnTo>
                    <a:lnTo>
                      <a:pt x="3957" y="3585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6"/>
              <p:cNvSpPr/>
              <p:nvPr/>
            </p:nvSpPr>
            <p:spPr>
              <a:xfrm>
                <a:off x="3388475" y="1987875"/>
                <a:ext cx="9900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3587" extrusionOk="0">
                    <a:moveTo>
                      <a:pt x="0" y="0"/>
                    </a:moveTo>
                    <a:lnTo>
                      <a:pt x="0" y="3587"/>
                    </a:lnTo>
                    <a:lnTo>
                      <a:pt x="3960" y="3587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6"/>
              <p:cNvSpPr/>
              <p:nvPr/>
            </p:nvSpPr>
            <p:spPr>
              <a:xfrm>
                <a:off x="3521875" y="1987875"/>
                <a:ext cx="989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587" extrusionOk="0">
                    <a:moveTo>
                      <a:pt x="0" y="0"/>
                    </a:moveTo>
                    <a:lnTo>
                      <a:pt x="0" y="3587"/>
                    </a:lnTo>
                    <a:lnTo>
                      <a:pt x="3957" y="3587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6"/>
              <p:cNvSpPr/>
              <p:nvPr/>
            </p:nvSpPr>
            <p:spPr>
              <a:xfrm>
                <a:off x="3655250" y="1987875"/>
                <a:ext cx="9895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7" extrusionOk="0">
                    <a:moveTo>
                      <a:pt x="1" y="0"/>
                    </a:moveTo>
                    <a:lnTo>
                      <a:pt x="1" y="3587"/>
                    </a:lnTo>
                    <a:lnTo>
                      <a:pt x="3957" y="3587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6"/>
              <p:cNvSpPr/>
              <p:nvPr/>
            </p:nvSpPr>
            <p:spPr>
              <a:xfrm>
                <a:off x="3862475" y="1745100"/>
                <a:ext cx="989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587" extrusionOk="0">
                    <a:moveTo>
                      <a:pt x="0" y="0"/>
                    </a:moveTo>
                    <a:lnTo>
                      <a:pt x="0" y="3586"/>
                    </a:lnTo>
                    <a:lnTo>
                      <a:pt x="3957" y="3586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6"/>
              <p:cNvSpPr/>
              <p:nvPr/>
            </p:nvSpPr>
            <p:spPr>
              <a:xfrm>
                <a:off x="3995850" y="1745100"/>
                <a:ext cx="9895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7" extrusionOk="0">
                    <a:moveTo>
                      <a:pt x="1" y="0"/>
                    </a:moveTo>
                    <a:lnTo>
                      <a:pt x="1" y="3586"/>
                    </a:lnTo>
                    <a:lnTo>
                      <a:pt x="3958" y="3586"/>
                    </a:lnTo>
                    <a:lnTo>
                      <a:pt x="3958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6"/>
              <p:cNvSpPr/>
              <p:nvPr/>
            </p:nvSpPr>
            <p:spPr>
              <a:xfrm>
                <a:off x="4129175" y="1745100"/>
                <a:ext cx="990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3587" extrusionOk="0">
                    <a:moveTo>
                      <a:pt x="1" y="0"/>
                    </a:moveTo>
                    <a:lnTo>
                      <a:pt x="1" y="3586"/>
                    </a:lnTo>
                    <a:lnTo>
                      <a:pt x="3960" y="358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6"/>
              <p:cNvSpPr/>
              <p:nvPr/>
            </p:nvSpPr>
            <p:spPr>
              <a:xfrm>
                <a:off x="3862475" y="1866500"/>
                <a:ext cx="98925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585" extrusionOk="0">
                    <a:moveTo>
                      <a:pt x="0" y="1"/>
                    </a:moveTo>
                    <a:lnTo>
                      <a:pt x="0" y="3585"/>
                    </a:lnTo>
                    <a:lnTo>
                      <a:pt x="3957" y="3585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6"/>
              <p:cNvSpPr/>
              <p:nvPr/>
            </p:nvSpPr>
            <p:spPr>
              <a:xfrm>
                <a:off x="3995850" y="1866500"/>
                <a:ext cx="9895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5" extrusionOk="0">
                    <a:moveTo>
                      <a:pt x="1" y="1"/>
                    </a:moveTo>
                    <a:lnTo>
                      <a:pt x="1" y="3585"/>
                    </a:lnTo>
                    <a:lnTo>
                      <a:pt x="3958" y="3585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6"/>
              <p:cNvSpPr/>
              <p:nvPr/>
            </p:nvSpPr>
            <p:spPr>
              <a:xfrm>
                <a:off x="4129175" y="1866500"/>
                <a:ext cx="99025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3585" extrusionOk="0">
                    <a:moveTo>
                      <a:pt x="1" y="1"/>
                    </a:moveTo>
                    <a:lnTo>
                      <a:pt x="1" y="3585"/>
                    </a:lnTo>
                    <a:lnTo>
                      <a:pt x="3960" y="3585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6"/>
              <p:cNvSpPr/>
              <p:nvPr/>
            </p:nvSpPr>
            <p:spPr>
              <a:xfrm>
                <a:off x="3862475" y="1987875"/>
                <a:ext cx="989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587" extrusionOk="0">
                    <a:moveTo>
                      <a:pt x="0" y="0"/>
                    </a:moveTo>
                    <a:lnTo>
                      <a:pt x="0" y="3587"/>
                    </a:lnTo>
                    <a:lnTo>
                      <a:pt x="3957" y="3587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6"/>
              <p:cNvSpPr/>
              <p:nvPr/>
            </p:nvSpPr>
            <p:spPr>
              <a:xfrm>
                <a:off x="3995850" y="1987875"/>
                <a:ext cx="9895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7" extrusionOk="0">
                    <a:moveTo>
                      <a:pt x="1" y="0"/>
                    </a:moveTo>
                    <a:lnTo>
                      <a:pt x="1" y="3587"/>
                    </a:lnTo>
                    <a:lnTo>
                      <a:pt x="3958" y="3587"/>
                    </a:lnTo>
                    <a:lnTo>
                      <a:pt x="3958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6"/>
              <p:cNvSpPr/>
              <p:nvPr/>
            </p:nvSpPr>
            <p:spPr>
              <a:xfrm>
                <a:off x="4129175" y="1987875"/>
                <a:ext cx="990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3587" extrusionOk="0">
                    <a:moveTo>
                      <a:pt x="1" y="0"/>
                    </a:moveTo>
                    <a:lnTo>
                      <a:pt x="1" y="3587"/>
                    </a:lnTo>
                    <a:lnTo>
                      <a:pt x="3960" y="3587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6"/>
              <p:cNvSpPr/>
              <p:nvPr/>
            </p:nvSpPr>
            <p:spPr>
              <a:xfrm>
                <a:off x="3468175" y="1491850"/>
                <a:ext cx="53700" cy="153425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137" extrusionOk="0">
                    <a:moveTo>
                      <a:pt x="0" y="0"/>
                    </a:moveTo>
                    <a:lnTo>
                      <a:pt x="0" y="6137"/>
                    </a:lnTo>
                    <a:lnTo>
                      <a:pt x="2148" y="6137"/>
                    </a:lnTo>
                    <a:lnTo>
                      <a:pt x="2148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6"/>
              <p:cNvSpPr/>
              <p:nvPr/>
            </p:nvSpPr>
            <p:spPr>
              <a:xfrm>
                <a:off x="3593975" y="1491850"/>
                <a:ext cx="53700" cy="153425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137" extrusionOk="0">
                    <a:moveTo>
                      <a:pt x="0" y="0"/>
                    </a:moveTo>
                    <a:lnTo>
                      <a:pt x="0" y="6137"/>
                    </a:lnTo>
                    <a:lnTo>
                      <a:pt x="2148" y="6137"/>
                    </a:lnTo>
                    <a:lnTo>
                      <a:pt x="2148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6"/>
              <p:cNvSpPr/>
              <p:nvPr/>
            </p:nvSpPr>
            <p:spPr>
              <a:xfrm>
                <a:off x="3719750" y="1491850"/>
                <a:ext cx="53725" cy="1534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6137" extrusionOk="0">
                    <a:moveTo>
                      <a:pt x="1" y="0"/>
                    </a:moveTo>
                    <a:lnTo>
                      <a:pt x="1" y="6137"/>
                    </a:lnTo>
                    <a:lnTo>
                      <a:pt x="2148" y="6137"/>
                    </a:lnTo>
                    <a:lnTo>
                      <a:pt x="2148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6"/>
              <p:cNvSpPr/>
              <p:nvPr/>
            </p:nvSpPr>
            <p:spPr>
              <a:xfrm>
                <a:off x="3845550" y="1491850"/>
                <a:ext cx="53725" cy="1534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6137" extrusionOk="0">
                    <a:moveTo>
                      <a:pt x="1" y="0"/>
                    </a:moveTo>
                    <a:lnTo>
                      <a:pt x="1" y="6137"/>
                    </a:lnTo>
                    <a:lnTo>
                      <a:pt x="2148" y="6137"/>
                    </a:lnTo>
                    <a:lnTo>
                      <a:pt x="2148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6"/>
              <p:cNvSpPr/>
              <p:nvPr/>
            </p:nvSpPr>
            <p:spPr>
              <a:xfrm>
                <a:off x="3971350" y="1491850"/>
                <a:ext cx="53650" cy="153425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6137" extrusionOk="0">
                    <a:moveTo>
                      <a:pt x="0" y="0"/>
                    </a:moveTo>
                    <a:lnTo>
                      <a:pt x="0" y="6137"/>
                    </a:lnTo>
                    <a:lnTo>
                      <a:pt x="2145" y="6137"/>
                    </a:lnTo>
                    <a:lnTo>
                      <a:pt x="2145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6"/>
              <p:cNvSpPr/>
              <p:nvPr/>
            </p:nvSpPr>
            <p:spPr>
              <a:xfrm>
                <a:off x="4097125" y="1491850"/>
                <a:ext cx="53675" cy="153425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6137" extrusionOk="0">
                    <a:moveTo>
                      <a:pt x="1" y="0"/>
                    </a:moveTo>
                    <a:lnTo>
                      <a:pt x="1" y="6137"/>
                    </a:lnTo>
                    <a:lnTo>
                      <a:pt x="2146" y="6137"/>
                    </a:lnTo>
                    <a:lnTo>
                      <a:pt x="2146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6"/>
              <p:cNvSpPr/>
              <p:nvPr/>
            </p:nvSpPr>
            <p:spPr>
              <a:xfrm>
                <a:off x="3648575" y="5181325"/>
                <a:ext cx="362450" cy="262925"/>
              </a:xfrm>
              <a:custGeom>
                <a:avLst/>
                <a:gdLst/>
                <a:ahLst/>
                <a:cxnLst/>
                <a:rect l="l" t="t" r="r" b="b"/>
                <a:pathLst>
                  <a:path w="14498" h="10517" extrusionOk="0">
                    <a:moveTo>
                      <a:pt x="808" y="0"/>
                    </a:moveTo>
                    <a:cubicBezTo>
                      <a:pt x="360" y="0"/>
                      <a:pt x="1" y="361"/>
                      <a:pt x="1" y="808"/>
                    </a:cubicBezTo>
                    <a:lnTo>
                      <a:pt x="1" y="9709"/>
                    </a:lnTo>
                    <a:cubicBezTo>
                      <a:pt x="1" y="10158"/>
                      <a:pt x="360" y="10517"/>
                      <a:pt x="808" y="10517"/>
                    </a:cubicBezTo>
                    <a:lnTo>
                      <a:pt x="13691" y="10517"/>
                    </a:lnTo>
                    <a:cubicBezTo>
                      <a:pt x="14138" y="10517"/>
                      <a:pt x="14497" y="10158"/>
                      <a:pt x="14497" y="9709"/>
                    </a:cubicBezTo>
                    <a:lnTo>
                      <a:pt x="14497" y="808"/>
                    </a:lnTo>
                    <a:cubicBezTo>
                      <a:pt x="14497" y="361"/>
                      <a:pt x="14138" y="0"/>
                      <a:pt x="13691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6"/>
              <p:cNvSpPr/>
              <p:nvPr/>
            </p:nvSpPr>
            <p:spPr>
              <a:xfrm>
                <a:off x="3829775" y="5181325"/>
                <a:ext cx="25" cy="247750"/>
              </a:xfrm>
              <a:custGeom>
                <a:avLst/>
                <a:gdLst/>
                <a:ahLst/>
                <a:cxnLst/>
                <a:rect l="l" t="t" r="r" b="b"/>
                <a:pathLst>
                  <a:path w="1" h="9910" extrusionOk="0">
                    <a:moveTo>
                      <a:pt x="1" y="0"/>
                    </a:moveTo>
                    <a:lnTo>
                      <a:pt x="1" y="9909"/>
                    </a:lnTo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6"/>
              <p:cNvSpPr/>
              <p:nvPr/>
            </p:nvSpPr>
            <p:spPr>
              <a:xfrm>
                <a:off x="4172750" y="5181325"/>
                <a:ext cx="191425" cy="160450"/>
              </a:xfrm>
              <a:custGeom>
                <a:avLst/>
                <a:gdLst/>
                <a:ahLst/>
                <a:cxnLst/>
                <a:rect l="l" t="t" r="r" b="b"/>
                <a:pathLst>
                  <a:path w="7657" h="6418" extrusionOk="0">
                    <a:moveTo>
                      <a:pt x="808" y="0"/>
                    </a:moveTo>
                    <a:cubicBezTo>
                      <a:pt x="359" y="0"/>
                      <a:pt x="0" y="361"/>
                      <a:pt x="0" y="808"/>
                    </a:cubicBezTo>
                    <a:lnTo>
                      <a:pt x="0" y="5609"/>
                    </a:lnTo>
                    <a:cubicBezTo>
                      <a:pt x="0" y="6056"/>
                      <a:pt x="359" y="6417"/>
                      <a:pt x="808" y="6417"/>
                    </a:cubicBezTo>
                    <a:lnTo>
                      <a:pt x="6848" y="6417"/>
                    </a:lnTo>
                    <a:cubicBezTo>
                      <a:pt x="7295" y="6417"/>
                      <a:pt x="7656" y="6056"/>
                      <a:pt x="7656" y="5609"/>
                    </a:cubicBezTo>
                    <a:lnTo>
                      <a:pt x="7656" y="808"/>
                    </a:lnTo>
                    <a:cubicBezTo>
                      <a:pt x="7656" y="361"/>
                      <a:pt x="7295" y="0"/>
                      <a:pt x="6848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6"/>
              <p:cNvSpPr/>
              <p:nvPr/>
            </p:nvSpPr>
            <p:spPr>
              <a:xfrm>
                <a:off x="3292825" y="5181325"/>
                <a:ext cx="191375" cy="160450"/>
              </a:xfrm>
              <a:custGeom>
                <a:avLst/>
                <a:gdLst/>
                <a:ahLst/>
                <a:cxnLst/>
                <a:rect l="l" t="t" r="r" b="b"/>
                <a:pathLst>
                  <a:path w="7655" h="6418" extrusionOk="0">
                    <a:moveTo>
                      <a:pt x="807" y="0"/>
                    </a:moveTo>
                    <a:cubicBezTo>
                      <a:pt x="360" y="0"/>
                      <a:pt x="1" y="361"/>
                      <a:pt x="1" y="808"/>
                    </a:cubicBezTo>
                    <a:lnTo>
                      <a:pt x="1" y="5609"/>
                    </a:lnTo>
                    <a:cubicBezTo>
                      <a:pt x="1" y="6056"/>
                      <a:pt x="360" y="6417"/>
                      <a:pt x="807" y="6417"/>
                    </a:cubicBezTo>
                    <a:lnTo>
                      <a:pt x="6849" y="6417"/>
                    </a:lnTo>
                    <a:cubicBezTo>
                      <a:pt x="7295" y="6417"/>
                      <a:pt x="7654" y="6056"/>
                      <a:pt x="7654" y="5609"/>
                    </a:cubicBezTo>
                    <a:lnTo>
                      <a:pt x="7654" y="808"/>
                    </a:lnTo>
                    <a:cubicBezTo>
                      <a:pt x="7654" y="361"/>
                      <a:pt x="7295" y="0"/>
                      <a:pt x="6849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6"/>
              <p:cNvSpPr/>
              <p:nvPr/>
            </p:nvSpPr>
            <p:spPr>
              <a:xfrm>
                <a:off x="3726550" y="784375"/>
                <a:ext cx="41925" cy="128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5155" extrusionOk="0">
                    <a:moveTo>
                      <a:pt x="0" y="1"/>
                    </a:moveTo>
                    <a:lnTo>
                      <a:pt x="0" y="5155"/>
                    </a:lnTo>
                    <a:lnTo>
                      <a:pt x="1676" y="5155"/>
                    </a:lnTo>
                    <a:lnTo>
                      <a:pt x="1676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6"/>
              <p:cNvSpPr/>
              <p:nvPr/>
            </p:nvSpPr>
            <p:spPr>
              <a:xfrm>
                <a:off x="3856425" y="784375"/>
                <a:ext cx="41925" cy="128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5155" extrusionOk="0">
                    <a:moveTo>
                      <a:pt x="1" y="1"/>
                    </a:moveTo>
                    <a:lnTo>
                      <a:pt x="1" y="5155"/>
                    </a:lnTo>
                    <a:lnTo>
                      <a:pt x="1676" y="5155"/>
                    </a:lnTo>
                    <a:lnTo>
                      <a:pt x="1676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6"/>
              <p:cNvSpPr/>
              <p:nvPr/>
            </p:nvSpPr>
            <p:spPr>
              <a:xfrm>
                <a:off x="3726550" y="978200"/>
                <a:ext cx="41925" cy="128850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5154" extrusionOk="0">
                    <a:moveTo>
                      <a:pt x="0" y="0"/>
                    </a:moveTo>
                    <a:lnTo>
                      <a:pt x="0" y="5154"/>
                    </a:lnTo>
                    <a:lnTo>
                      <a:pt x="1676" y="5154"/>
                    </a:lnTo>
                    <a:lnTo>
                      <a:pt x="1676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6"/>
              <p:cNvSpPr/>
              <p:nvPr/>
            </p:nvSpPr>
            <p:spPr>
              <a:xfrm>
                <a:off x="3856425" y="978200"/>
                <a:ext cx="41925" cy="128850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5154" extrusionOk="0">
                    <a:moveTo>
                      <a:pt x="1" y="0"/>
                    </a:moveTo>
                    <a:lnTo>
                      <a:pt x="1" y="5154"/>
                    </a:lnTo>
                    <a:lnTo>
                      <a:pt x="1676" y="5154"/>
                    </a:lnTo>
                    <a:lnTo>
                      <a:pt x="1676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6"/>
              <p:cNvSpPr/>
              <p:nvPr/>
            </p:nvSpPr>
            <p:spPr>
              <a:xfrm>
                <a:off x="3726550" y="1172000"/>
                <a:ext cx="41925" cy="12882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5153" extrusionOk="0">
                    <a:moveTo>
                      <a:pt x="0" y="1"/>
                    </a:moveTo>
                    <a:lnTo>
                      <a:pt x="0" y="5152"/>
                    </a:lnTo>
                    <a:lnTo>
                      <a:pt x="1676" y="5152"/>
                    </a:lnTo>
                    <a:lnTo>
                      <a:pt x="1676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6"/>
              <p:cNvSpPr/>
              <p:nvPr/>
            </p:nvSpPr>
            <p:spPr>
              <a:xfrm>
                <a:off x="3856425" y="1172000"/>
                <a:ext cx="41925" cy="12882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5153" extrusionOk="0">
                    <a:moveTo>
                      <a:pt x="1" y="1"/>
                    </a:moveTo>
                    <a:lnTo>
                      <a:pt x="1" y="5152"/>
                    </a:lnTo>
                    <a:lnTo>
                      <a:pt x="1676" y="5152"/>
                    </a:lnTo>
                    <a:lnTo>
                      <a:pt x="1676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6"/>
              <p:cNvSpPr/>
              <p:nvPr/>
            </p:nvSpPr>
            <p:spPr>
              <a:xfrm>
                <a:off x="2532225" y="5424500"/>
                <a:ext cx="2554475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102179" h="2056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lnTo>
                      <a:pt x="0" y="1798"/>
                    </a:lnTo>
                    <a:cubicBezTo>
                      <a:pt x="0" y="1941"/>
                      <a:pt x="115" y="2056"/>
                      <a:pt x="258" y="2056"/>
                    </a:cubicBezTo>
                    <a:lnTo>
                      <a:pt x="101920" y="2056"/>
                    </a:lnTo>
                    <a:cubicBezTo>
                      <a:pt x="102063" y="2056"/>
                      <a:pt x="102178" y="1941"/>
                      <a:pt x="102178" y="1798"/>
                    </a:cubicBezTo>
                    <a:lnTo>
                      <a:pt x="102178" y="258"/>
                    </a:lnTo>
                    <a:cubicBezTo>
                      <a:pt x="102178" y="115"/>
                      <a:pt x="102063" y="0"/>
                      <a:pt x="101920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6"/>
              <p:cNvSpPr/>
              <p:nvPr/>
            </p:nvSpPr>
            <p:spPr>
              <a:xfrm>
                <a:off x="3763775" y="238175"/>
                <a:ext cx="83750" cy="80575"/>
              </a:xfrm>
              <a:custGeom>
                <a:avLst/>
                <a:gdLst/>
                <a:ahLst/>
                <a:cxnLst/>
                <a:rect l="l" t="t" r="r" b="b"/>
                <a:pathLst>
                  <a:path w="3350" h="3223" extrusionOk="0">
                    <a:moveTo>
                      <a:pt x="1739" y="0"/>
                    </a:moveTo>
                    <a:cubicBezTo>
                      <a:pt x="1087" y="0"/>
                      <a:pt x="498" y="392"/>
                      <a:pt x="249" y="995"/>
                    </a:cubicBezTo>
                    <a:cubicBezTo>
                      <a:pt x="1" y="1598"/>
                      <a:pt x="139" y="2291"/>
                      <a:pt x="599" y="2751"/>
                    </a:cubicBezTo>
                    <a:cubicBezTo>
                      <a:pt x="907" y="3058"/>
                      <a:pt x="1319" y="3222"/>
                      <a:pt x="1738" y="3222"/>
                    </a:cubicBezTo>
                    <a:cubicBezTo>
                      <a:pt x="1946" y="3222"/>
                      <a:pt x="2156" y="3182"/>
                      <a:pt x="2355" y="3099"/>
                    </a:cubicBezTo>
                    <a:cubicBezTo>
                      <a:pt x="2958" y="2850"/>
                      <a:pt x="3350" y="2261"/>
                      <a:pt x="3350" y="1609"/>
                    </a:cubicBezTo>
                    <a:cubicBezTo>
                      <a:pt x="3350" y="721"/>
                      <a:pt x="2627" y="0"/>
                      <a:pt x="1739" y="0"/>
                    </a:cubicBezTo>
                    <a:close/>
                  </a:path>
                </a:pathLst>
              </a:custGeom>
              <a:solidFill>
                <a:srgbClr val="D39C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2" name="Google Shape;862;p46"/>
            <p:cNvGrpSpPr/>
            <p:nvPr/>
          </p:nvGrpSpPr>
          <p:grpSpPr>
            <a:xfrm>
              <a:off x="4268455" y="2679609"/>
              <a:ext cx="602083" cy="151281"/>
              <a:chOff x="3388475" y="1866500"/>
              <a:chExt cx="839725" cy="211050"/>
            </a:xfrm>
          </p:grpSpPr>
          <p:sp>
            <p:nvSpPr>
              <p:cNvPr id="863" name="Google Shape;863;p46"/>
              <p:cNvSpPr/>
              <p:nvPr/>
            </p:nvSpPr>
            <p:spPr>
              <a:xfrm>
                <a:off x="3388475" y="1866500"/>
                <a:ext cx="990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3585" extrusionOk="0">
                    <a:moveTo>
                      <a:pt x="0" y="1"/>
                    </a:moveTo>
                    <a:lnTo>
                      <a:pt x="0" y="3585"/>
                    </a:lnTo>
                    <a:lnTo>
                      <a:pt x="3960" y="3585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6"/>
              <p:cNvSpPr/>
              <p:nvPr/>
            </p:nvSpPr>
            <p:spPr>
              <a:xfrm>
                <a:off x="3521875" y="1866500"/>
                <a:ext cx="98925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585" extrusionOk="0">
                    <a:moveTo>
                      <a:pt x="0" y="1"/>
                    </a:moveTo>
                    <a:lnTo>
                      <a:pt x="0" y="3585"/>
                    </a:lnTo>
                    <a:lnTo>
                      <a:pt x="3957" y="3585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6"/>
              <p:cNvSpPr/>
              <p:nvPr/>
            </p:nvSpPr>
            <p:spPr>
              <a:xfrm>
                <a:off x="3655250" y="1866500"/>
                <a:ext cx="9895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5" extrusionOk="0">
                    <a:moveTo>
                      <a:pt x="1" y="1"/>
                    </a:moveTo>
                    <a:lnTo>
                      <a:pt x="1" y="3585"/>
                    </a:lnTo>
                    <a:lnTo>
                      <a:pt x="3957" y="3585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6"/>
              <p:cNvSpPr/>
              <p:nvPr/>
            </p:nvSpPr>
            <p:spPr>
              <a:xfrm>
                <a:off x="3388475" y="1987875"/>
                <a:ext cx="9900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3587" extrusionOk="0">
                    <a:moveTo>
                      <a:pt x="0" y="0"/>
                    </a:moveTo>
                    <a:lnTo>
                      <a:pt x="0" y="3587"/>
                    </a:lnTo>
                    <a:lnTo>
                      <a:pt x="3960" y="3587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6"/>
              <p:cNvSpPr/>
              <p:nvPr/>
            </p:nvSpPr>
            <p:spPr>
              <a:xfrm>
                <a:off x="3521875" y="1987875"/>
                <a:ext cx="989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587" extrusionOk="0">
                    <a:moveTo>
                      <a:pt x="0" y="0"/>
                    </a:moveTo>
                    <a:lnTo>
                      <a:pt x="0" y="3587"/>
                    </a:lnTo>
                    <a:lnTo>
                      <a:pt x="3957" y="3587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6"/>
              <p:cNvSpPr/>
              <p:nvPr/>
            </p:nvSpPr>
            <p:spPr>
              <a:xfrm>
                <a:off x="3655250" y="1987875"/>
                <a:ext cx="9895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7" extrusionOk="0">
                    <a:moveTo>
                      <a:pt x="1" y="0"/>
                    </a:moveTo>
                    <a:lnTo>
                      <a:pt x="1" y="3587"/>
                    </a:lnTo>
                    <a:lnTo>
                      <a:pt x="3957" y="3587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6"/>
              <p:cNvSpPr/>
              <p:nvPr/>
            </p:nvSpPr>
            <p:spPr>
              <a:xfrm>
                <a:off x="3995850" y="1866500"/>
                <a:ext cx="9895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5" extrusionOk="0">
                    <a:moveTo>
                      <a:pt x="1" y="1"/>
                    </a:moveTo>
                    <a:lnTo>
                      <a:pt x="1" y="3585"/>
                    </a:lnTo>
                    <a:lnTo>
                      <a:pt x="3958" y="3585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6"/>
              <p:cNvSpPr/>
              <p:nvPr/>
            </p:nvSpPr>
            <p:spPr>
              <a:xfrm>
                <a:off x="4129175" y="1866500"/>
                <a:ext cx="99025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3585" extrusionOk="0">
                    <a:moveTo>
                      <a:pt x="1" y="1"/>
                    </a:moveTo>
                    <a:lnTo>
                      <a:pt x="1" y="3585"/>
                    </a:lnTo>
                    <a:lnTo>
                      <a:pt x="3960" y="3585"/>
                    </a:lnTo>
                    <a:lnTo>
                      <a:pt x="3960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6"/>
              <p:cNvSpPr/>
              <p:nvPr/>
            </p:nvSpPr>
            <p:spPr>
              <a:xfrm>
                <a:off x="3862475" y="1987875"/>
                <a:ext cx="989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587" extrusionOk="0">
                    <a:moveTo>
                      <a:pt x="0" y="0"/>
                    </a:moveTo>
                    <a:lnTo>
                      <a:pt x="0" y="3587"/>
                    </a:lnTo>
                    <a:lnTo>
                      <a:pt x="3957" y="3587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6"/>
              <p:cNvSpPr/>
              <p:nvPr/>
            </p:nvSpPr>
            <p:spPr>
              <a:xfrm>
                <a:off x="3995850" y="1987875"/>
                <a:ext cx="9895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7" extrusionOk="0">
                    <a:moveTo>
                      <a:pt x="1" y="0"/>
                    </a:moveTo>
                    <a:lnTo>
                      <a:pt x="1" y="3587"/>
                    </a:lnTo>
                    <a:lnTo>
                      <a:pt x="3958" y="3587"/>
                    </a:lnTo>
                    <a:lnTo>
                      <a:pt x="3958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6"/>
              <p:cNvSpPr/>
              <p:nvPr/>
            </p:nvSpPr>
            <p:spPr>
              <a:xfrm>
                <a:off x="4129175" y="1987875"/>
                <a:ext cx="990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3587" extrusionOk="0">
                    <a:moveTo>
                      <a:pt x="1" y="0"/>
                    </a:moveTo>
                    <a:lnTo>
                      <a:pt x="1" y="3587"/>
                    </a:lnTo>
                    <a:lnTo>
                      <a:pt x="3960" y="3587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4" name="Google Shape;874;p46"/>
            <p:cNvSpPr/>
            <p:nvPr/>
          </p:nvSpPr>
          <p:spPr>
            <a:xfrm>
              <a:off x="4610005" y="2679614"/>
              <a:ext cx="70947" cy="64279"/>
            </a:xfrm>
            <a:custGeom>
              <a:avLst/>
              <a:gdLst/>
              <a:ahLst/>
              <a:cxnLst/>
              <a:rect l="l" t="t" r="r" b="b"/>
              <a:pathLst>
                <a:path w="3958" h="3587" extrusionOk="0">
                  <a:moveTo>
                    <a:pt x="1" y="0"/>
                  </a:moveTo>
                  <a:lnTo>
                    <a:pt x="1" y="3586"/>
                  </a:lnTo>
                  <a:lnTo>
                    <a:pt x="3958" y="3586"/>
                  </a:lnTo>
                  <a:lnTo>
                    <a:pt x="3958" y="0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5" name="Google Shape;875;p46"/>
            <p:cNvGrpSpPr/>
            <p:nvPr/>
          </p:nvGrpSpPr>
          <p:grpSpPr>
            <a:xfrm>
              <a:off x="4268455" y="2855398"/>
              <a:ext cx="602083" cy="64279"/>
              <a:chOff x="3388475" y="1987875"/>
              <a:chExt cx="839725" cy="89675"/>
            </a:xfrm>
          </p:grpSpPr>
          <p:sp>
            <p:nvSpPr>
              <p:cNvPr id="876" name="Google Shape;876;p46"/>
              <p:cNvSpPr/>
              <p:nvPr/>
            </p:nvSpPr>
            <p:spPr>
              <a:xfrm>
                <a:off x="3388475" y="1987875"/>
                <a:ext cx="9900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3587" extrusionOk="0">
                    <a:moveTo>
                      <a:pt x="0" y="0"/>
                    </a:moveTo>
                    <a:lnTo>
                      <a:pt x="0" y="3587"/>
                    </a:lnTo>
                    <a:lnTo>
                      <a:pt x="3960" y="3587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6"/>
              <p:cNvSpPr/>
              <p:nvPr/>
            </p:nvSpPr>
            <p:spPr>
              <a:xfrm>
                <a:off x="3521875" y="1987875"/>
                <a:ext cx="989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587" extrusionOk="0">
                    <a:moveTo>
                      <a:pt x="0" y="0"/>
                    </a:moveTo>
                    <a:lnTo>
                      <a:pt x="0" y="3587"/>
                    </a:lnTo>
                    <a:lnTo>
                      <a:pt x="3957" y="3587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6"/>
              <p:cNvSpPr/>
              <p:nvPr/>
            </p:nvSpPr>
            <p:spPr>
              <a:xfrm>
                <a:off x="3655250" y="1987875"/>
                <a:ext cx="9895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7" extrusionOk="0">
                    <a:moveTo>
                      <a:pt x="1" y="0"/>
                    </a:moveTo>
                    <a:lnTo>
                      <a:pt x="1" y="3587"/>
                    </a:lnTo>
                    <a:lnTo>
                      <a:pt x="3957" y="3587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6"/>
              <p:cNvSpPr/>
              <p:nvPr/>
            </p:nvSpPr>
            <p:spPr>
              <a:xfrm>
                <a:off x="3862475" y="1987875"/>
                <a:ext cx="989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587" extrusionOk="0">
                    <a:moveTo>
                      <a:pt x="0" y="0"/>
                    </a:moveTo>
                    <a:lnTo>
                      <a:pt x="0" y="3587"/>
                    </a:lnTo>
                    <a:lnTo>
                      <a:pt x="3957" y="3587"/>
                    </a:lnTo>
                    <a:lnTo>
                      <a:pt x="3957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6"/>
              <p:cNvSpPr/>
              <p:nvPr/>
            </p:nvSpPr>
            <p:spPr>
              <a:xfrm>
                <a:off x="3995850" y="1987875"/>
                <a:ext cx="9895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587" extrusionOk="0">
                    <a:moveTo>
                      <a:pt x="1" y="0"/>
                    </a:moveTo>
                    <a:lnTo>
                      <a:pt x="1" y="3587"/>
                    </a:lnTo>
                    <a:lnTo>
                      <a:pt x="3958" y="3587"/>
                    </a:lnTo>
                    <a:lnTo>
                      <a:pt x="3958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6"/>
              <p:cNvSpPr/>
              <p:nvPr/>
            </p:nvSpPr>
            <p:spPr>
              <a:xfrm>
                <a:off x="4129175" y="1987875"/>
                <a:ext cx="990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3587" extrusionOk="0">
                    <a:moveTo>
                      <a:pt x="1" y="0"/>
                    </a:moveTo>
                    <a:lnTo>
                      <a:pt x="1" y="3587"/>
                    </a:lnTo>
                    <a:lnTo>
                      <a:pt x="3960" y="3587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82" name="Google Shape;882;p46"/>
          <p:cNvSpPr txBox="1"/>
          <p:nvPr/>
        </p:nvSpPr>
        <p:spPr>
          <a:xfrm>
            <a:off x="141575" y="4907900"/>
            <a:ext cx="7943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[1]: Allen, M. (2018, October 15). </a:t>
            </a:r>
            <a:r>
              <a:rPr lang="en" sz="500" i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Understanding Data Center Costs Breakdown Is The Key To Better Price Comparison Even Under Disparate Pricing Models</a:t>
            </a:r>
            <a:r>
              <a:rPr lang="en" sz="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Retrieved from datacenters.com: </a:t>
            </a:r>
            <a:r>
              <a:rPr lang="en" sz="5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https://www.datacenters.com/news/understanding-data-center-costs-breakdown-is-the-key-to-better-price-comparison-</a:t>
            </a:r>
            <a:endParaRPr sz="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[2]: Aurelio, D., &amp; Ferrao, J. (n.d.). </a:t>
            </a:r>
            <a:r>
              <a:rPr lang="en" sz="500" i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Category: Spark</a:t>
            </a:r>
            <a:r>
              <a:rPr lang="en" sz="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Retrieved from datacenternotes.com: https://datacenternotes.com/category/spark/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7" name="Google Shape;887;p47"/>
          <p:cNvGraphicFramePr/>
          <p:nvPr/>
        </p:nvGraphicFramePr>
        <p:xfrm>
          <a:off x="1057125" y="14202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{EA0F022B-FC3E-43AC-A143-B39D755A6386}</a:tableStyleId>
              </a:tblPr>
              <a:tblGrid>
                <a:gridCol w="189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Criteria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Expected Values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0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Key Insights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Scalable framework for faster analysis of complex ;</a:t>
                      </a:r>
                      <a:endParaRPr sz="11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Ability to connect to large data sets within object store data containers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Machine Learning and AI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Open source scientific and machine learning packages, such as Scikit Learn and astro ML along with powerful programming and data constructs 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Capability to look at the old and new data through lenses that produce quick insights for segmentation and various other goals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Immediate Results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Derive insights almost immediately, with extensive usage of Spark and exploring more than triple the amount of data in a matter of months. 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Perform near live processing to thin slice more data.</a:t>
                      </a:r>
                      <a:endParaRPr sz="11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88" name="Google Shape;888;p47"/>
          <p:cNvSpPr txBox="1">
            <a:spLocks noGrp="1"/>
          </p:cNvSpPr>
          <p:nvPr>
            <p:ph type="ctrTitle" idx="2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RoV</a:t>
            </a:r>
            <a:endParaRPr/>
          </a:p>
        </p:txBody>
      </p:sp>
      <p:sp>
        <p:nvSpPr>
          <p:cNvPr id="889" name="Google Shape;889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890" name="Google Shape;890;p47"/>
          <p:cNvSpPr txBox="1"/>
          <p:nvPr/>
        </p:nvSpPr>
        <p:spPr>
          <a:xfrm>
            <a:off x="2953600" y="4180775"/>
            <a:ext cx="5279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[1]: </a:t>
            </a:r>
            <a:r>
              <a:rPr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Dimolarov, N. (2020, March 20). </a:t>
            </a:r>
            <a:r>
              <a:rPr lang="en" sz="700" i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How to build Spark from source and deploy it to a Kubernetes cluster in 60 minutes</a:t>
            </a:r>
            <a:r>
              <a:rPr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Retrieved from towardsdatascience.com: https://towardsdatascience.com/how-to-build-spark-from-source-and-deploy-it-to-a-kubernetes-cluster-in-60-minutes-225829b744f9</a:t>
            </a:r>
            <a:endParaRPr sz="7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91" name="Google Shape;891;p47"/>
          <p:cNvSpPr txBox="1"/>
          <p:nvPr/>
        </p:nvSpPr>
        <p:spPr>
          <a:xfrm>
            <a:off x="8257925" y="1242625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[1]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8"/>
          <p:cNvSpPr txBox="1">
            <a:spLocks noGrp="1"/>
          </p:cNvSpPr>
          <p:nvPr>
            <p:ph type="subTitle" idx="1"/>
          </p:nvPr>
        </p:nvSpPr>
        <p:spPr>
          <a:xfrm>
            <a:off x="2058175" y="256575"/>
            <a:ext cx="47175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Risk Management &amp; SW Disasters</a:t>
            </a: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7" name="Google Shape;897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898" name="Google Shape;8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075" y="1451000"/>
            <a:ext cx="5146450" cy="3030474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48"/>
          <p:cNvSpPr/>
          <p:nvPr/>
        </p:nvSpPr>
        <p:spPr>
          <a:xfrm>
            <a:off x="8124645" y="3736010"/>
            <a:ext cx="711615" cy="1192282"/>
          </a:xfrm>
          <a:custGeom>
            <a:avLst/>
            <a:gdLst/>
            <a:ahLst/>
            <a:cxnLst/>
            <a:rect l="l" t="t" r="r" b="b"/>
            <a:pathLst>
              <a:path w="30064" h="50371" extrusionOk="0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8"/>
          <p:cNvSpPr/>
          <p:nvPr/>
        </p:nvSpPr>
        <p:spPr>
          <a:xfrm>
            <a:off x="8346273" y="4112419"/>
            <a:ext cx="258145" cy="1222627"/>
          </a:xfrm>
          <a:custGeom>
            <a:avLst/>
            <a:gdLst/>
            <a:ahLst/>
            <a:cxnLst/>
            <a:rect l="l" t="t" r="r" b="b"/>
            <a:pathLst>
              <a:path w="10906" h="51653" extrusionOk="0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8"/>
          <p:cNvSpPr/>
          <p:nvPr/>
        </p:nvSpPr>
        <p:spPr>
          <a:xfrm>
            <a:off x="76660" y="3453301"/>
            <a:ext cx="1081101" cy="1399756"/>
          </a:xfrm>
          <a:custGeom>
            <a:avLst/>
            <a:gdLst/>
            <a:ahLst/>
            <a:cxnLst/>
            <a:rect l="l" t="t" r="r" b="b"/>
            <a:pathLst>
              <a:path w="50643" h="65570" extrusionOk="0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8"/>
          <p:cNvSpPr/>
          <p:nvPr/>
        </p:nvSpPr>
        <p:spPr>
          <a:xfrm>
            <a:off x="404800" y="3991678"/>
            <a:ext cx="433141" cy="1320556"/>
          </a:xfrm>
          <a:custGeom>
            <a:avLst/>
            <a:gdLst/>
            <a:ahLst/>
            <a:cxnLst/>
            <a:rect l="l" t="t" r="r" b="b"/>
            <a:pathLst>
              <a:path w="20290" h="61860" extrusionOk="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8"/>
          <p:cNvSpPr/>
          <p:nvPr/>
        </p:nvSpPr>
        <p:spPr>
          <a:xfrm>
            <a:off x="885645" y="3888410"/>
            <a:ext cx="711615" cy="1192282"/>
          </a:xfrm>
          <a:custGeom>
            <a:avLst/>
            <a:gdLst/>
            <a:ahLst/>
            <a:cxnLst/>
            <a:rect l="l" t="t" r="r" b="b"/>
            <a:pathLst>
              <a:path w="30064" h="50371" extrusionOk="0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8"/>
          <p:cNvSpPr/>
          <p:nvPr/>
        </p:nvSpPr>
        <p:spPr>
          <a:xfrm>
            <a:off x="1107273" y="4264819"/>
            <a:ext cx="258145" cy="1222627"/>
          </a:xfrm>
          <a:custGeom>
            <a:avLst/>
            <a:gdLst/>
            <a:ahLst/>
            <a:cxnLst/>
            <a:rect l="l" t="t" r="r" b="b"/>
            <a:pathLst>
              <a:path w="10906" h="51653" extrusionOk="0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 &amp; Mitigation</a:t>
            </a: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911" name="Google Shape;911;p49"/>
          <p:cNvSpPr txBox="1"/>
          <p:nvPr/>
        </p:nvSpPr>
        <p:spPr>
          <a:xfrm>
            <a:off x="505225" y="4693600"/>
            <a:ext cx="55839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[1]: Apache Spark. (n.d.). </a:t>
            </a:r>
            <a:r>
              <a:rPr lang="en" sz="700" i="1">
                <a:solidFill>
                  <a:schemeClr val="dk1"/>
                </a:solidFill>
              </a:rPr>
              <a:t>Spark Security</a:t>
            </a:r>
            <a:r>
              <a:rPr lang="en" sz="700">
                <a:solidFill>
                  <a:schemeClr val="dk1"/>
                </a:solidFill>
              </a:rPr>
              <a:t>. Retrieved from spark.apache.org: </a:t>
            </a:r>
            <a:r>
              <a:rPr lang="en" sz="700" u="sng">
                <a:solidFill>
                  <a:schemeClr val="hlink"/>
                </a:solidFill>
                <a:hlinkClick r:id="rId3"/>
              </a:rPr>
              <a:t>https://spark.apache.org/docs/2.4.3/security.html</a:t>
            </a:r>
            <a:endParaRPr sz="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[2]: </a:t>
            </a:r>
            <a:r>
              <a:rPr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Vicent Sanz Marco, B. T. (2017). </a:t>
            </a:r>
            <a:r>
              <a:rPr lang="en" sz="700" i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Improving Spark Application Throughput Via Memory Aware Task Co-location: A mixture of experts approach.</a:t>
            </a:r>
            <a:r>
              <a:rPr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Nevada.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912" name="Google Shape;91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000" y="1034100"/>
            <a:ext cx="6005312" cy="3607424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49"/>
          <p:cNvSpPr/>
          <p:nvPr/>
        </p:nvSpPr>
        <p:spPr>
          <a:xfrm>
            <a:off x="7036185" y="3224126"/>
            <a:ext cx="1081101" cy="1399756"/>
          </a:xfrm>
          <a:custGeom>
            <a:avLst/>
            <a:gdLst/>
            <a:ahLst/>
            <a:cxnLst/>
            <a:rect l="l" t="t" r="r" b="b"/>
            <a:pathLst>
              <a:path w="50643" h="65570" extrusionOk="0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/>
          <p:nvPr/>
        </p:nvSpPr>
        <p:spPr>
          <a:xfrm>
            <a:off x="7364325" y="3762503"/>
            <a:ext cx="433141" cy="1320556"/>
          </a:xfrm>
          <a:custGeom>
            <a:avLst/>
            <a:gdLst/>
            <a:ahLst/>
            <a:cxnLst/>
            <a:rect l="l" t="t" r="r" b="b"/>
            <a:pathLst>
              <a:path w="20290" h="61860" extrusionOk="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7845170" y="3659235"/>
            <a:ext cx="711615" cy="1192282"/>
          </a:xfrm>
          <a:custGeom>
            <a:avLst/>
            <a:gdLst/>
            <a:ahLst/>
            <a:cxnLst/>
            <a:rect l="l" t="t" r="r" b="b"/>
            <a:pathLst>
              <a:path w="30064" h="50371" extrusionOk="0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/>
          <p:nvPr/>
        </p:nvSpPr>
        <p:spPr>
          <a:xfrm>
            <a:off x="8066798" y="4035644"/>
            <a:ext cx="258145" cy="1222627"/>
          </a:xfrm>
          <a:custGeom>
            <a:avLst/>
            <a:gdLst/>
            <a:ahLst/>
            <a:cxnLst/>
            <a:rect l="l" t="t" r="r" b="b"/>
            <a:pathLst>
              <a:path w="10906" h="51653" extrusionOk="0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0"/>
          <p:cNvSpPr txBox="1">
            <a:spLocks noGrp="1"/>
          </p:cNvSpPr>
          <p:nvPr>
            <p:ph type="ctrTitle"/>
          </p:nvPr>
        </p:nvSpPr>
        <p:spPr>
          <a:xfrm>
            <a:off x="700751" y="1502625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lt2"/>
                </a:solidFill>
              </a:rPr>
              <a:t>THANKS</a:t>
            </a:r>
            <a:endParaRPr sz="5100">
              <a:solidFill>
                <a:schemeClr val="lt2"/>
              </a:solidFill>
            </a:endParaRPr>
          </a:p>
        </p:txBody>
      </p:sp>
      <p:sp>
        <p:nvSpPr>
          <p:cNvPr id="922" name="Google Shape;922;p50"/>
          <p:cNvSpPr/>
          <p:nvPr/>
        </p:nvSpPr>
        <p:spPr>
          <a:xfrm>
            <a:off x="944935" y="811246"/>
            <a:ext cx="1067402" cy="636186"/>
          </a:xfrm>
          <a:custGeom>
            <a:avLst/>
            <a:gdLst/>
            <a:ahLst/>
            <a:cxnLst/>
            <a:rect l="l" t="t" r="r" b="b"/>
            <a:pathLst>
              <a:path w="35870" h="21379" extrusionOk="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0"/>
          <p:cNvSpPr/>
          <p:nvPr/>
        </p:nvSpPr>
        <p:spPr>
          <a:xfrm>
            <a:off x="5479175" y="312600"/>
            <a:ext cx="1655580" cy="972905"/>
          </a:xfrm>
          <a:custGeom>
            <a:avLst/>
            <a:gdLst/>
            <a:ahLst/>
            <a:cxnLst/>
            <a:rect l="l" t="t" r="r" b="b"/>
            <a:pathLst>
              <a:path w="35870" h="21379" extrusionOk="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50"/>
          <p:cNvSpPr txBox="1">
            <a:spLocks noGrp="1"/>
          </p:cNvSpPr>
          <p:nvPr>
            <p:ph type="subTitle" idx="1"/>
          </p:nvPr>
        </p:nvSpPr>
        <p:spPr>
          <a:xfrm flipH="1">
            <a:off x="1897750" y="2409550"/>
            <a:ext cx="30123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Sprinters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Members: Bhupinder Jagwani, Moranda Gao, Niveditha Shanbhag, Pallavi Saboo, Pratik Deshmukh, Zhaoyi Zhang,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Madhavi Ranganadha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0"/>
          <p:cNvSpPr txBox="1"/>
          <p:nvPr/>
        </p:nvSpPr>
        <p:spPr>
          <a:xfrm>
            <a:off x="6306400" y="3683550"/>
            <a:ext cx="24195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74C1B9"/>
                </a:solidFill>
                <a:latin typeface="Montserrat"/>
                <a:ea typeface="Montserrat"/>
                <a:cs typeface="Montserrat"/>
                <a:sym typeface="Montserrat"/>
              </a:rPr>
              <a:t>SPRINTERS</a:t>
            </a:r>
            <a:r>
              <a:rPr lang="en" sz="2200">
                <a:solidFill>
                  <a:srgbClr val="74C1B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ADTECH</a:t>
            </a:r>
            <a:endParaRPr sz="2200">
              <a:solidFill>
                <a:srgbClr val="74C1B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926" name="Google Shape;9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700" y="1117588"/>
            <a:ext cx="3000000" cy="2826247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50"/>
          <p:cNvSpPr/>
          <p:nvPr/>
        </p:nvSpPr>
        <p:spPr>
          <a:xfrm>
            <a:off x="76660" y="3453301"/>
            <a:ext cx="1081101" cy="1399756"/>
          </a:xfrm>
          <a:custGeom>
            <a:avLst/>
            <a:gdLst/>
            <a:ahLst/>
            <a:cxnLst/>
            <a:rect l="l" t="t" r="r" b="b"/>
            <a:pathLst>
              <a:path w="50643" h="65570" extrusionOk="0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50"/>
          <p:cNvSpPr/>
          <p:nvPr/>
        </p:nvSpPr>
        <p:spPr>
          <a:xfrm>
            <a:off x="404800" y="3991678"/>
            <a:ext cx="433141" cy="1320556"/>
          </a:xfrm>
          <a:custGeom>
            <a:avLst/>
            <a:gdLst/>
            <a:ahLst/>
            <a:cxnLst/>
            <a:rect l="l" t="t" r="r" b="b"/>
            <a:pathLst>
              <a:path w="20290" h="61860" extrusionOk="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50"/>
          <p:cNvSpPr/>
          <p:nvPr/>
        </p:nvSpPr>
        <p:spPr>
          <a:xfrm>
            <a:off x="885645" y="3888410"/>
            <a:ext cx="711615" cy="1192282"/>
          </a:xfrm>
          <a:custGeom>
            <a:avLst/>
            <a:gdLst/>
            <a:ahLst/>
            <a:cxnLst/>
            <a:rect l="l" t="t" r="r" b="b"/>
            <a:pathLst>
              <a:path w="30064" h="50371" extrusionOk="0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50"/>
          <p:cNvSpPr/>
          <p:nvPr/>
        </p:nvSpPr>
        <p:spPr>
          <a:xfrm>
            <a:off x="1107273" y="4264819"/>
            <a:ext cx="258145" cy="1222627"/>
          </a:xfrm>
          <a:custGeom>
            <a:avLst/>
            <a:gdLst/>
            <a:ahLst/>
            <a:cxnLst/>
            <a:rect l="l" t="t" r="r" b="b"/>
            <a:pathLst>
              <a:path w="10906" h="51653" extrusionOk="0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1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IN-CLASS DRAFT PROJECT REPORT REVIEW</a:t>
            </a:r>
            <a:endParaRPr/>
          </a:p>
        </p:txBody>
      </p:sp>
      <p:sp>
        <p:nvSpPr>
          <p:cNvPr id="936" name="Google Shape;936;p51"/>
          <p:cNvSpPr txBox="1"/>
          <p:nvPr/>
        </p:nvSpPr>
        <p:spPr>
          <a:xfrm>
            <a:off x="8824175" y="1092700"/>
            <a:ext cx="363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37" name="Google Shape;937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938" name="Google Shape;938;p51"/>
          <p:cNvSpPr txBox="1"/>
          <p:nvPr/>
        </p:nvSpPr>
        <p:spPr>
          <a:xfrm>
            <a:off x="969775" y="1332525"/>
            <a:ext cx="50886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Feedback: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EB Garamond"/>
                <a:ea typeface="EB Garamond"/>
                <a:cs typeface="EB Garamond"/>
                <a:sym typeface="EB Garamond"/>
              </a:rPr>
              <a:t>Positive</a:t>
            </a:r>
            <a:endParaRPr sz="1200" b="1" u="sng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●"/>
            </a:pPr>
            <a:r>
              <a:rPr lang="en" sz="1200">
                <a:latin typeface="EB Garamond"/>
                <a:ea typeface="EB Garamond"/>
                <a:cs typeface="EB Garamond"/>
                <a:sym typeface="EB Garamond"/>
              </a:rPr>
              <a:t>Completed within time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●"/>
            </a:pPr>
            <a:r>
              <a:rPr lang="en" sz="1200">
                <a:latin typeface="EB Garamond"/>
                <a:ea typeface="EB Garamond"/>
                <a:cs typeface="EB Garamond"/>
                <a:sym typeface="EB Garamond"/>
              </a:rPr>
              <a:t>Template design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EB Garamond"/>
                <a:ea typeface="EB Garamond"/>
                <a:cs typeface="EB Garamond"/>
                <a:sym typeface="EB Garamond"/>
              </a:rPr>
              <a:t>Critical</a:t>
            </a:r>
            <a:endParaRPr sz="1200" b="1" u="sng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●"/>
            </a:pPr>
            <a:r>
              <a:rPr lang="en" sz="1200">
                <a:latin typeface="EB Garamond"/>
                <a:ea typeface="EB Garamond"/>
                <a:cs typeface="EB Garamond"/>
                <a:sym typeface="EB Garamond"/>
              </a:rPr>
              <a:t>Clear confusion about batch processing performance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○"/>
            </a:pPr>
            <a:r>
              <a:rPr lang="en" sz="1200">
                <a:latin typeface="EB Garamond"/>
                <a:ea typeface="EB Garamond"/>
                <a:cs typeface="EB Garamond"/>
                <a:sym typeface="EB Garamond"/>
              </a:rPr>
              <a:t>Have incorporated in the slide 13 in the draft report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>
            <a:spLocks noGrp="1"/>
          </p:cNvSpPr>
          <p:nvPr>
            <p:ph type="ctrTitle"/>
          </p:nvPr>
        </p:nvSpPr>
        <p:spPr>
          <a:xfrm>
            <a:off x="374000" y="-70450"/>
            <a:ext cx="4518900" cy="8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OVERVIEW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6624675" y="3194613"/>
            <a:ext cx="24195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74C1B9"/>
                </a:solidFill>
                <a:latin typeface="Montserrat"/>
                <a:ea typeface="Montserrat"/>
                <a:cs typeface="Montserrat"/>
                <a:sym typeface="Montserrat"/>
              </a:rPr>
              <a:t>SPRINTERS</a:t>
            </a:r>
            <a:r>
              <a:rPr lang="en" sz="2200">
                <a:solidFill>
                  <a:srgbClr val="74C1B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ADTECH</a:t>
            </a:r>
            <a:endParaRPr sz="2200">
              <a:solidFill>
                <a:srgbClr val="74C1B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7775675" y="4825550"/>
            <a:ext cx="193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235" name="Google Shape;235;p27"/>
          <p:cNvGrpSpPr/>
          <p:nvPr/>
        </p:nvGrpSpPr>
        <p:grpSpPr>
          <a:xfrm>
            <a:off x="645189" y="1254282"/>
            <a:ext cx="821368" cy="559430"/>
            <a:chOff x="5776798" y="3409778"/>
            <a:chExt cx="346379" cy="264518"/>
          </a:xfrm>
        </p:grpSpPr>
        <p:sp>
          <p:nvSpPr>
            <p:cNvPr id="236" name="Google Shape;236;p27"/>
            <p:cNvSpPr/>
            <p:nvPr/>
          </p:nvSpPr>
          <p:spPr>
            <a:xfrm>
              <a:off x="589010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5998094" y="3642055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5814673" y="3528367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5797995" y="3631074"/>
              <a:ext cx="10662" cy="42458"/>
            </a:xfrm>
            <a:custGeom>
              <a:avLst/>
              <a:gdLst/>
              <a:ahLst/>
              <a:cxnLst/>
              <a:rect l="l" t="t" r="r" b="b"/>
              <a:pathLst>
                <a:path w="335" h="1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5776798" y="3409778"/>
              <a:ext cx="346379" cy="264136"/>
            </a:xfrm>
            <a:custGeom>
              <a:avLst/>
              <a:gdLst/>
              <a:ahLst/>
              <a:cxnLst/>
              <a:rect l="l" t="t" r="r" b="b"/>
              <a:pathLst>
                <a:path w="10883" h="8299" extrusionOk="0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6089408" y="3637503"/>
              <a:ext cx="10662" cy="36029"/>
            </a:xfrm>
            <a:custGeom>
              <a:avLst/>
              <a:gdLst/>
              <a:ahLst/>
              <a:cxnLst/>
              <a:rect l="l" t="t" r="r" b="b"/>
              <a:pathLst>
                <a:path w="335" h="1132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27"/>
          <p:cNvGrpSpPr/>
          <p:nvPr/>
        </p:nvGrpSpPr>
        <p:grpSpPr>
          <a:xfrm>
            <a:off x="2903902" y="1254502"/>
            <a:ext cx="611141" cy="559434"/>
            <a:chOff x="3441065" y="4302505"/>
            <a:chExt cx="337069" cy="302593"/>
          </a:xfrm>
        </p:grpSpPr>
        <p:sp>
          <p:nvSpPr>
            <p:cNvPr id="243" name="Google Shape;243;p27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27"/>
          <p:cNvSpPr/>
          <p:nvPr/>
        </p:nvSpPr>
        <p:spPr>
          <a:xfrm>
            <a:off x="5037134" y="1217375"/>
            <a:ext cx="714621" cy="633258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7"/>
          <p:cNvSpPr txBox="1"/>
          <p:nvPr/>
        </p:nvSpPr>
        <p:spPr>
          <a:xfrm>
            <a:off x="2574943" y="1761324"/>
            <a:ext cx="150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Our Vision:</a:t>
            </a:r>
            <a:endParaRPr b="1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4693572" y="1780448"/>
            <a:ext cx="18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Our Mission:</a:t>
            </a:r>
            <a:endParaRPr b="1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302725" y="1757505"/>
            <a:ext cx="150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About Us:</a:t>
            </a:r>
            <a:endParaRPr b="1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260" name="Google Shape;260;p27"/>
          <p:cNvCxnSpPr/>
          <p:nvPr/>
        </p:nvCxnSpPr>
        <p:spPr>
          <a:xfrm>
            <a:off x="453442" y="2246546"/>
            <a:ext cx="378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27"/>
          <p:cNvCxnSpPr/>
          <p:nvPr/>
        </p:nvCxnSpPr>
        <p:spPr>
          <a:xfrm>
            <a:off x="2729598" y="2246546"/>
            <a:ext cx="378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27"/>
          <p:cNvCxnSpPr/>
          <p:nvPr/>
        </p:nvCxnSpPr>
        <p:spPr>
          <a:xfrm>
            <a:off x="4847174" y="2246546"/>
            <a:ext cx="378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" name="Google Shape;263;p27"/>
          <p:cNvSpPr txBox="1"/>
          <p:nvPr/>
        </p:nvSpPr>
        <p:spPr>
          <a:xfrm>
            <a:off x="2295388" y="2416556"/>
            <a:ext cx="2244900" cy="17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Sprinters Inc provides products and </a:t>
            </a:r>
            <a:r>
              <a:rPr lang="en" sz="11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services</a:t>
            </a:r>
            <a:r>
              <a:rPr lang="en" sz="11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to online publishers to help them </a:t>
            </a:r>
            <a:r>
              <a:rPr lang="en" sz="11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grow</a:t>
            </a:r>
            <a:r>
              <a:rPr lang="en" sz="11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, operate their business, understand their readership and manage consumer data. We help publishers </a:t>
            </a:r>
            <a:r>
              <a:rPr lang="en" sz="11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monetize</a:t>
            </a:r>
            <a:r>
              <a:rPr lang="en" sz="11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their business by efficiently </a:t>
            </a:r>
            <a:r>
              <a:rPr lang="en" sz="11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manage ad space </a:t>
            </a:r>
            <a:r>
              <a:rPr lang="en" sz="11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on their site.[1]</a:t>
            </a:r>
            <a:endParaRPr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-54450" y="2278650"/>
            <a:ext cx="2076000" cy="24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●"/>
            </a:pPr>
            <a:r>
              <a:rPr lang="en" sz="1050" b="1" u="sng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Year founded:</a:t>
            </a:r>
            <a:r>
              <a:rPr lang="en" sz="105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" sz="105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2019</a:t>
            </a:r>
            <a:endParaRPr sz="105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●"/>
            </a:pPr>
            <a:r>
              <a:rPr lang="en" sz="1050" b="1" u="sng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Headquarters:</a:t>
            </a:r>
            <a:r>
              <a:rPr lang="en" sz="105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San Francisco, CA</a:t>
            </a:r>
            <a:endParaRPr sz="105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●"/>
            </a:pPr>
            <a:r>
              <a:rPr lang="en" sz="1050" b="1" u="sng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Employees:</a:t>
            </a:r>
            <a:r>
              <a:rPr lang="en" sz="105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100</a:t>
            </a:r>
            <a:endParaRPr sz="105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EB Garamond"/>
              <a:buChar char="●"/>
            </a:pPr>
            <a:r>
              <a:rPr lang="en" sz="105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Revenue Stream:</a:t>
            </a:r>
            <a:r>
              <a:rPr lang="en" sz="105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We provide ad services for publishers and earn revenue of 20% from the ad revenue, rest goes back to the publisher.[2]</a:t>
            </a:r>
            <a:endParaRPr sz="105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5" name="Google Shape;265;p27"/>
          <p:cNvSpPr txBox="1"/>
          <p:nvPr/>
        </p:nvSpPr>
        <p:spPr>
          <a:xfrm>
            <a:off x="3900300" y="4467725"/>
            <a:ext cx="5243700" cy="13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[1] sovrn. (n.d.). </a:t>
            </a:r>
            <a:r>
              <a:rPr lang="en" sz="700" i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More ways to grow your revenue</a:t>
            </a:r>
            <a:r>
              <a:rPr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Retrieved from sovrn.com: </a:t>
            </a:r>
            <a:r>
              <a:rPr lang="en" sz="7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https://www.sovrn.com/</a:t>
            </a:r>
            <a:endParaRPr sz="7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[2] sovrn. (2022, March 8). </a:t>
            </a:r>
            <a:r>
              <a:rPr lang="en" sz="700" i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All About Ad Servers</a:t>
            </a:r>
            <a:r>
              <a:rPr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Retrieved from sovrn.com: https://www.sovrn.com/blog/all-about-ad-servers/</a:t>
            </a:r>
            <a:endParaRPr sz="7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[3]</a:t>
            </a:r>
            <a:r>
              <a:rPr lang="en" sz="800" u="sng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f</a:t>
            </a: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reepik. (n.d.). </a:t>
            </a:r>
            <a:r>
              <a:rPr lang="en" sz="800" i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Gradient s logo templates Free Vector</a:t>
            </a: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Retrieved from freepik.com: https://www.freepik.com/free-vector/gradient-s-logo-templates_13220136.htm#query=s&amp;position=2&amp;from_view=keyword</a:t>
            </a:r>
            <a:endParaRPr sz="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" u="sng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4557463" y="2486150"/>
            <a:ext cx="2300400" cy="13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Our aim is to</a:t>
            </a:r>
            <a:r>
              <a:rPr lang="en" sz="11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help our customers</a:t>
            </a:r>
            <a:r>
              <a:rPr lang="en" sz="11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make and keep more of their hard-earned </a:t>
            </a:r>
            <a:r>
              <a:rPr lang="en" sz="11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revenues</a:t>
            </a:r>
            <a:r>
              <a:rPr lang="en" sz="11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, by providing them tools, </a:t>
            </a:r>
            <a:r>
              <a:rPr lang="en" sz="11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services and insights to make better decisions</a:t>
            </a:r>
            <a:r>
              <a:rPr lang="en" sz="11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and investments.[1]</a:t>
            </a:r>
            <a:endParaRPr sz="11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chemeClr val="lt1"/>
              </a:solidFill>
            </a:endParaRPr>
          </a:p>
        </p:txBody>
      </p:sp>
      <p:pic>
        <p:nvPicPr>
          <p:cNvPr id="267" name="Google Shape;2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975" y="628650"/>
            <a:ext cx="3000000" cy="282624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7"/>
          <p:cNvSpPr txBox="1"/>
          <p:nvPr/>
        </p:nvSpPr>
        <p:spPr>
          <a:xfrm>
            <a:off x="8621775" y="995200"/>
            <a:ext cx="42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"/>
                <a:ea typeface="EB Garamond"/>
                <a:cs typeface="EB Garamond"/>
                <a:sym typeface="EB Garamond"/>
              </a:rPr>
              <a:t>[3]</a:t>
            </a:r>
            <a:endParaRPr sz="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9" name="Google Shape;269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/>
          </a:p>
        </p:txBody>
      </p:sp>
      <p:sp>
        <p:nvSpPr>
          <p:cNvPr id="275" name="Google Shape;275;p28"/>
          <p:cNvSpPr txBox="1"/>
          <p:nvPr/>
        </p:nvSpPr>
        <p:spPr>
          <a:xfrm flipH="1">
            <a:off x="1025700" y="1250300"/>
            <a:ext cx="6369900" cy="31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Current Traffic:</a:t>
            </a:r>
            <a:endParaRPr sz="1100" b="1" u="sng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EB Garamond"/>
              <a:buChar char="●"/>
            </a:pPr>
            <a:r>
              <a:rPr lang="en" sz="11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2000 publishers,  10,000 websites, </a:t>
            </a:r>
            <a:r>
              <a:rPr lang="en" sz="11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 Million + ad impressions </a:t>
            </a:r>
            <a:r>
              <a:rPr lang="en" sz="11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on a daily basis</a:t>
            </a:r>
            <a:endParaRPr sz="1100" b="1" u="sng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Current Data Processing:</a:t>
            </a:r>
            <a:endParaRPr sz="1100" b="1" u="sng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EB Garamond"/>
              <a:buChar char="●"/>
            </a:pPr>
            <a:r>
              <a:rPr lang="en" sz="11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Using MapReduce over Hadoop</a:t>
            </a:r>
            <a:endParaRPr sz="11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Challenges:</a:t>
            </a:r>
            <a:endParaRPr sz="1100" b="1" u="sng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EB Garamond"/>
              <a:buChar char="●"/>
            </a:pPr>
            <a:r>
              <a:rPr lang="en" sz="11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Query processing</a:t>
            </a:r>
            <a:r>
              <a:rPr lang="en" sz="11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in Hadoop using MapReduce is </a:t>
            </a:r>
            <a:r>
              <a:rPr lang="en" sz="11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slow</a:t>
            </a:r>
            <a:r>
              <a:rPr lang="en" sz="11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for terabytes of data</a:t>
            </a:r>
            <a:endParaRPr sz="11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EB Garamond"/>
              <a:buChar char="●"/>
            </a:pPr>
            <a:r>
              <a:rPr lang="en" sz="11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Building </a:t>
            </a:r>
            <a:r>
              <a:rPr lang="en" sz="11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ML model for Customer Segmentation</a:t>
            </a:r>
            <a:r>
              <a:rPr lang="en" sz="11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 with existing architecture is </a:t>
            </a:r>
            <a:r>
              <a:rPr lang="en" sz="11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hard</a:t>
            </a:r>
            <a:endParaRPr sz="11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Customer Segmentation:</a:t>
            </a:r>
            <a:endParaRPr sz="1100" b="1" u="sng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EB Garamond"/>
              <a:buChar char="●"/>
            </a:pPr>
            <a:r>
              <a:rPr lang="en" sz="11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Increased conversion rates/ leads with strategically targeted ads</a:t>
            </a:r>
            <a:endParaRPr sz="11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EB Garamond"/>
              <a:buChar char="●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Discover potential niche markets for new product development/business expansion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u="sng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276" name="Google Shape;276;p28"/>
          <p:cNvGrpSpPr/>
          <p:nvPr/>
        </p:nvGrpSpPr>
        <p:grpSpPr>
          <a:xfrm>
            <a:off x="7483797" y="3301954"/>
            <a:ext cx="927302" cy="2083860"/>
            <a:chOff x="2449930" y="2556776"/>
            <a:chExt cx="1339065" cy="3009185"/>
          </a:xfrm>
        </p:grpSpPr>
        <p:sp>
          <p:nvSpPr>
            <p:cNvPr id="277" name="Google Shape;277;p28"/>
            <p:cNvSpPr/>
            <p:nvPr/>
          </p:nvSpPr>
          <p:spPr>
            <a:xfrm>
              <a:off x="2449930" y="2556776"/>
              <a:ext cx="1339065" cy="2243750"/>
            </a:xfrm>
            <a:custGeom>
              <a:avLst/>
              <a:gdLst/>
              <a:ahLst/>
              <a:cxnLst/>
              <a:rect l="l" t="t" r="r" b="b"/>
              <a:pathLst>
                <a:path w="62727" h="105106" extrusionOk="0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2876464" y="3265233"/>
              <a:ext cx="475943" cy="2300727"/>
            </a:xfrm>
            <a:custGeom>
              <a:avLst/>
              <a:gdLst/>
              <a:ahLst/>
              <a:cxnLst/>
              <a:rect l="l" t="t" r="r" b="b"/>
              <a:pathLst>
                <a:path w="22295" h="107775" extrusionOk="0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28"/>
          <p:cNvGrpSpPr/>
          <p:nvPr/>
        </p:nvGrpSpPr>
        <p:grpSpPr>
          <a:xfrm>
            <a:off x="7969998" y="3597557"/>
            <a:ext cx="1282408" cy="1701863"/>
            <a:chOff x="1231043" y="3326737"/>
            <a:chExt cx="1851853" cy="2457564"/>
          </a:xfrm>
        </p:grpSpPr>
        <p:sp>
          <p:nvSpPr>
            <p:cNvPr id="280" name="Google Shape;280;p28"/>
            <p:cNvSpPr/>
            <p:nvPr/>
          </p:nvSpPr>
          <p:spPr>
            <a:xfrm>
              <a:off x="1231043" y="3326737"/>
              <a:ext cx="1851853" cy="1904112"/>
            </a:xfrm>
            <a:custGeom>
              <a:avLst/>
              <a:gdLst/>
              <a:ahLst/>
              <a:cxnLst/>
              <a:rect l="l" t="t" r="r" b="b"/>
              <a:pathLst>
                <a:path w="86748" h="89196" extrusionOk="0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1899813" y="3980288"/>
              <a:ext cx="541266" cy="1804013"/>
            </a:xfrm>
            <a:custGeom>
              <a:avLst/>
              <a:gdLst/>
              <a:ahLst/>
              <a:cxnLst/>
              <a:rect l="l" t="t" r="r" b="b"/>
              <a:pathLst>
                <a:path w="25355" h="84507" extrusionOk="0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8"/>
          <p:cNvSpPr txBox="1"/>
          <p:nvPr/>
        </p:nvSpPr>
        <p:spPr>
          <a:xfrm>
            <a:off x="437750" y="4585425"/>
            <a:ext cx="6558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[1]</a:t>
            </a:r>
            <a:r>
              <a:rPr lang="en" sz="800">
                <a:solidFill>
                  <a:schemeClr val="dk1"/>
                </a:solidFill>
              </a:rPr>
              <a:t> </a:t>
            </a: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ProjectPro. (2022, April 6). </a:t>
            </a:r>
            <a:r>
              <a:rPr lang="en" sz="800" i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Hadoop vs. Spark: Not Mutually Exclusive but Better Together</a:t>
            </a: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Retrieved from projectpro.io: https://www.projectpro.io/article/hadoop-vs-spark-not-mutually-exclusive-but-better-together/235</a:t>
            </a:r>
            <a:endParaRPr sz="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</a:endParaRPr>
          </a:p>
        </p:txBody>
      </p:sp>
      <p:sp>
        <p:nvSpPr>
          <p:cNvPr id="283" name="Google Shape;283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/>
          <p:nvPr/>
        </p:nvSpPr>
        <p:spPr>
          <a:xfrm>
            <a:off x="2711025" y="3584075"/>
            <a:ext cx="534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269725" y="4741525"/>
            <a:ext cx="8751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B212C"/>
                </a:solidFill>
              </a:rPr>
              <a:t>[1] </a:t>
            </a:r>
            <a:r>
              <a:rPr lang="en" sz="9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glensheffield. (2013, November 3). </a:t>
            </a:r>
            <a:r>
              <a:rPr lang="en" sz="900" i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IBM Big SQL Benchmark vs. Cloudera Impala and Hortonworks Hive/Tez</a:t>
            </a:r>
            <a:r>
              <a:rPr lang="en" sz="9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Retrieved from shefsite.wordpress.com: https://shefsite.wordpress.com/2014/11/03/ibm-big-sql-benchmark-vs-cloudera-impala-and-hortonworks-hivetez/</a:t>
            </a:r>
            <a:endParaRPr sz="9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1B212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1B212C"/>
              </a:solidFill>
            </a:endParaRPr>
          </a:p>
        </p:txBody>
      </p:sp>
      <p:sp>
        <p:nvSpPr>
          <p:cNvPr id="290" name="Google Shape;290;p29"/>
          <p:cNvSpPr txBox="1"/>
          <p:nvPr/>
        </p:nvSpPr>
        <p:spPr>
          <a:xfrm>
            <a:off x="576525" y="820688"/>
            <a:ext cx="7759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      99 queries were tested on 50GB database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359425" y="3879625"/>
            <a:ext cx="357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12 queries required minor modification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Took 30 mins to complete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4593600" y="3879625"/>
            <a:ext cx="4550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9 queries had execution error and timed out after 5  hours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Took 5 hours  to complete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26 queries needed modification(mainly type casts)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152400" y="152400"/>
            <a:ext cx="991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1B212C"/>
                </a:solidFill>
                <a:latin typeface="Montserrat"/>
                <a:ea typeface="Montserrat"/>
                <a:cs typeface="Montserrat"/>
                <a:sym typeface="Montserrat"/>
              </a:rPr>
              <a:t>Spark vs Hadoop Query Performance </a:t>
            </a:r>
            <a:endParaRPr/>
          </a:p>
        </p:txBody>
      </p:sp>
      <p:sp>
        <p:nvSpPr>
          <p:cNvPr id="294" name="Google Shape;294;p29"/>
          <p:cNvSpPr txBox="1"/>
          <p:nvPr/>
        </p:nvSpPr>
        <p:spPr>
          <a:xfrm>
            <a:off x="8703000" y="910550"/>
            <a:ext cx="44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B212C"/>
                </a:solidFill>
              </a:rPr>
              <a:t>[1]</a:t>
            </a:r>
            <a:endParaRPr/>
          </a:p>
        </p:txBody>
      </p:sp>
      <p:pic>
        <p:nvPicPr>
          <p:cNvPr id="295" name="Google Shape;2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3638"/>
            <a:ext cx="9143999" cy="264602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OSS PROJECT &amp; HYPOTHESIS</a:t>
            </a:r>
            <a:endParaRPr sz="200"/>
          </a:p>
        </p:txBody>
      </p:sp>
      <p:sp>
        <p:nvSpPr>
          <p:cNvPr id="302" name="Google Shape;302;p30"/>
          <p:cNvSpPr txBox="1"/>
          <p:nvPr/>
        </p:nvSpPr>
        <p:spPr>
          <a:xfrm>
            <a:off x="2106425" y="4620250"/>
            <a:ext cx="5715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[1]</a:t>
            </a:r>
            <a:r>
              <a:rPr lang="en" sz="800">
                <a:solidFill>
                  <a:schemeClr val="dk1"/>
                </a:solidFill>
              </a:rPr>
              <a:t> </a:t>
            </a: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shopify. (n.d.). </a:t>
            </a:r>
            <a:r>
              <a:rPr lang="en" sz="800" i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Customer Segmentation</a:t>
            </a: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Retrieved from shopify.com: </a:t>
            </a:r>
            <a:r>
              <a:rPr lang="en" sz="8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https://www.shopify.com/encyclopedia/customer-segmentation</a:t>
            </a:r>
            <a:endParaRPr sz="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[2](n.d.). Retrieved from freepix.com: https://www.freepik.com/search?format=search&amp;query=customer%20segmentation&amp;selection=1&amp;type=vector</a:t>
            </a:r>
            <a:endParaRPr sz="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3" name="Google Shape;303;p30"/>
          <p:cNvSpPr txBox="1"/>
          <p:nvPr/>
        </p:nvSpPr>
        <p:spPr>
          <a:xfrm flipH="1">
            <a:off x="742875" y="1317251"/>
            <a:ext cx="58236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Project Objective: </a:t>
            </a:r>
            <a:endParaRPr sz="1100" b="1" u="sng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Integrate Apache Spark in Hadoop environment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u="sng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Success Criteria:</a:t>
            </a:r>
            <a:endParaRPr sz="1100" b="1" u="sng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EB Garamond"/>
              <a:buChar char="●"/>
            </a:pPr>
            <a:r>
              <a:rPr lang="en" sz="11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20% more growth in revenue / customer acquisition with the renewed Marketing Strategy </a:t>
            </a:r>
            <a:endParaRPr sz="11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EB Garamond"/>
              <a:buChar char="●"/>
            </a:pPr>
            <a:r>
              <a:rPr lang="en" sz="11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Reduce query processing time by at least 60%, leading to increased productivity of system and developer</a:t>
            </a:r>
            <a:endParaRPr sz="11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4" name="Google Shape;304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05" name="Google Shape;3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1775" y="1513325"/>
            <a:ext cx="2622725" cy="28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 txBox="1"/>
          <p:nvPr/>
        </p:nvSpPr>
        <p:spPr>
          <a:xfrm>
            <a:off x="8258050" y="16022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[2]</a:t>
            </a:r>
            <a:endParaRPr/>
          </a:p>
        </p:txBody>
      </p:sp>
      <p:sp>
        <p:nvSpPr>
          <p:cNvPr id="307" name="Google Shape;307;p30"/>
          <p:cNvSpPr/>
          <p:nvPr/>
        </p:nvSpPr>
        <p:spPr>
          <a:xfrm>
            <a:off x="10" y="3364201"/>
            <a:ext cx="1081101" cy="1399756"/>
          </a:xfrm>
          <a:custGeom>
            <a:avLst/>
            <a:gdLst/>
            <a:ahLst/>
            <a:cxnLst/>
            <a:rect l="l" t="t" r="r" b="b"/>
            <a:pathLst>
              <a:path w="50643" h="65570" extrusionOk="0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0"/>
          <p:cNvSpPr/>
          <p:nvPr/>
        </p:nvSpPr>
        <p:spPr>
          <a:xfrm>
            <a:off x="328150" y="3902578"/>
            <a:ext cx="433141" cy="1320556"/>
          </a:xfrm>
          <a:custGeom>
            <a:avLst/>
            <a:gdLst/>
            <a:ahLst/>
            <a:cxnLst/>
            <a:rect l="l" t="t" r="r" b="b"/>
            <a:pathLst>
              <a:path w="20290" h="61860" extrusionOk="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0"/>
          <p:cNvSpPr/>
          <p:nvPr/>
        </p:nvSpPr>
        <p:spPr>
          <a:xfrm>
            <a:off x="808995" y="3799310"/>
            <a:ext cx="711615" cy="1192282"/>
          </a:xfrm>
          <a:custGeom>
            <a:avLst/>
            <a:gdLst/>
            <a:ahLst/>
            <a:cxnLst/>
            <a:rect l="l" t="t" r="r" b="b"/>
            <a:pathLst>
              <a:path w="30064" h="50371" extrusionOk="0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0"/>
          <p:cNvSpPr/>
          <p:nvPr/>
        </p:nvSpPr>
        <p:spPr>
          <a:xfrm>
            <a:off x="1030623" y="4175719"/>
            <a:ext cx="258145" cy="1222627"/>
          </a:xfrm>
          <a:custGeom>
            <a:avLst/>
            <a:gdLst/>
            <a:ahLst/>
            <a:cxnLst/>
            <a:rect l="l" t="t" r="r" b="b"/>
            <a:pathLst>
              <a:path w="10906" h="51653" extrusionOk="0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ANALYSIS</a:t>
            </a:r>
            <a:endParaRPr/>
          </a:p>
        </p:txBody>
      </p:sp>
      <p:graphicFrame>
        <p:nvGraphicFramePr>
          <p:cNvPr id="316" name="Google Shape;316;p31"/>
          <p:cNvGraphicFramePr/>
          <p:nvPr/>
        </p:nvGraphicFramePr>
        <p:xfrm>
          <a:off x="855875" y="1077010"/>
          <a:ext cx="7877400" cy="3516845"/>
        </p:xfrm>
        <a:graphic>
          <a:graphicData uri="http://schemas.openxmlformats.org/drawingml/2006/table">
            <a:tbl>
              <a:tblPr>
                <a:noFill/>
                <a:tableStyleId>{EA0F022B-FC3E-43AC-A143-B39D755A6386}</a:tableStyleId>
              </a:tblPr>
              <a:tblGrid>
                <a:gridCol w="218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HADOOP</a:t>
                      </a:r>
                      <a:endParaRPr sz="100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SPARK</a:t>
                      </a:r>
                      <a:endParaRPr sz="100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REAL TIME</a:t>
                      </a:r>
                      <a:endParaRPr sz="130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None</a:t>
                      </a:r>
                      <a:endParaRPr sz="13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Near Real time</a:t>
                      </a:r>
                      <a:endParaRPr sz="130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PERFORMANCE</a:t>
                      </a:r>
                      <a:endParaRPr sz="130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Slower</a:t>
                      </a:r>
                      <a:endParaRPr sz="13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100 times faster</a:t>
                      </a:r>
                      <a:endParaRPr sz="130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LATENCY</a:t>
                      </a:r>
                      <a:endParaRPr sz="130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High</a:t>
                      </a:r>
                      <a:endParaRPr sz="13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Low</a:t>
                      </a:r>
                      <a:endParaRPr sz="130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MACHINE LEARNING</a:t>
                      </a:r>
                      <a:endParaRPr sz="130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Requires Apache Mahout. However,  there are performance limitations </a:t>
                      </a:r>
                      <a:endParaRPr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Supports analytical frameworks and machine learning library</a:t>
                      </a:r>
                      <a:endParaRPr sz="10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ITERATIVE PROCESSING</a:t>
                      </a:r>
                      <a:endParaRPr sz="1000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Does not support</a:t>
                      </a:r>
                      <a:endParaRPr sz="10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Supports Iterative Processing</a:t>
                      </a:r>
                      <a:endParaRPr sz="10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EASE OF USE</a:t>
                      </a:r>
                      <a:endParaRPr sz="1000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Complex framework, no interactive mode</a:t>
                      </a:r>
                      <a:endParaRPr sz="10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User friendly API, interactive mode</a:t>
                      </a:r>
                      <a:endParaRPr sz="10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USE CASES</a:t>
                      </a:r>
                      <a:endParaRPr sz="1000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000"/>
                        <a:buFont typeface="EB Garamond"/>
                        <a:buChar char="●"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Inventory Forecasting</a:t>
                      </a:r>
                      <a:endParaRPr sz="10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000"/>
                        <a:buFont typeface="EB Garamond"/>
                        <a:buChar char="●"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Fraud detection</a:t>
                      </a:r>
                      <a:endParaRPr sz="10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000"/>
                        <a:buFont typeface="EB Garamond"/>
                        <a:buChar char="●"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Supply chain efficiency</a:t>
                      </a:r>
                      <a:endParaRPr sz="10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000"/>
                        <a:buFont typeface="EB Garamond"/>
                        <a:buChar char="●"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Historical data analysis</a:t>
                      </a:r>
                      <a:endParaRPr sz="1000">
                        <a:solidFill>
                          <a:srgbClr val="434343"/>
                        </a:solidFill>
                        <a:highlight>
                          <a:schemeClr val="lt1"/>
                        </a:highlight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000"/>
                        <a:buFont typeface="EB Garamond"/>
                        <a:buChar char="●"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Customer Segmentation</a:t>
                      </a:r>
                      <a:endParaRPr sz="10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000"/>
                        <a:buFont typeface="EB Garamond"/>
                        <a:buChar char="●"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Marketing research</a:t>
                      </a:r>
                      <a:endParaRPr sz="10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000"/>
                        <a:buFont typeface="EB Garamond"/>
                        <a:buChar char="●"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Recommendation engines</a:t>
                      </a:r>
                      <a:endParaRPr sz="10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000"/>
                        <a:buFont typeface="EB Garamond"/>
                        <a:buChar char="●"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Achieving quick results</a:t>
                      </a:r>
                      <a:endParaRPr sz="10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7" name="Google Shape;317;p31"/>
          <p:cNvSpPr txBox="1"/>
          <p:nvPr/>
        </p:nvSpPr>
        <p:spPr>
          <a:xfrm>
            <a:off x="3145950" y="4264700"/>
            <a:ext cx="82383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[1]: Lawton, G. (2022, February 17). </a:t>
            </a:r>
            <a:r>
              <a:rPr lang="en" sz="800" i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Hadoop vs. Spark: An in-depth big data framework comparison</a:t>
            </a: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Retrieved from techtarget.com: https://www.techtarget.com/searchdatamanagement/feature/Hadoop-vs-Spark-Comparing-the-two-big-data-frameworks</a:t>
            </a:r>
            <a:endParaRPr sz="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8" name="Google Shape;318;p31"/>
          <p:cNvSpPr txBox="1"/>
          <p:nvPr/>
        </p:nvSpPr>
        <p:spPr>
          <a:xfrm>
            <a:off x="8824175" y="1092700"/>
            <a:ext cx="363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B Garamond"/>
                <a:ea typeface="EB Garamond"/>
                <a:cs typeface="EB Garamond"/>
                <a:sym typeface="EB Garamond"/>
              </a:rPr>
              <a:t>[1]</a:t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9" name="Google Shape;319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20" name="Google Shape;320;p31"/>
          <p:cNvSpPr/>
          <p:nvPr/>
        </p:nvSpPr>
        <p:spPr>
          <a:xfrm>
            <a:off x="1187825" y="1798650"/>
            <a:ext cx="7213500" cy="323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1"/>
          <p:cNvSpPr/>
          <p:nvPr/>
        </p:nvSpPr>
        <p:spPr>
          <a:xfrm>
            <a:off x="1187825" y="2493500"/>
            <a:ext cx="7368900" cy="438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 - SPARK</a:t>
            </a:r>
            <a:endParaRPr/>
          </a:p>
        </p:txBody>
      </p:sp>
      <p:sp>
        <p:nvSpPr>
          <p:cNvPr id="327" name="Google Shape;327;p32"/>
          <p:cNvSpPr txBox="1"/>
          <p:nvPr/>
        </p:nvSpPr>
        <p:spPr>
          <a:xfrm>
            <a:off x="5313176" y="1899825"/>
            <a:ext cx="25500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EB Garamond"/>
              <a:buChar char="●"/>
            </a:pPr>
            <a:r>
              <a:rPr lang="en" sz="1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No File Management</a:t>
            </a:r>
            <a:endParaRPr sz="1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EB Garamond"/>
              <a:buChar char="●"/>
            </a:pPr>
            <a:r>
              <a:rPr lang="en" sz="1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Problem with small file</a:t>
            </a:r>
            <a:endParaRPr sz="1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EB Garamond"/>
              <a:buChar char="●"/>
            </a:pPr>
            <a:r>
              <a:rPr lang="en" sz="1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Memory Management</a:t>
            </a:r>
            <a:endParaRPr sz="1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28" name="Google Shape;328;p32"/>
          <p:cNvSpPr txBox="1"/>
          <p:nvPr/>
        </p:nvSpPr>
        <p:spPr>
          <a:xfrm>
            <a:off x="1937975" y="1830525"/>
            <a:ext cx="25500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EB Garamond"/>
              <a:buChar char="●"/>
            </a:pPr>
            <a:r>
              <a:rPr lang="en" sz="1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Run workloads </a:t>
            </a:r>
            <a:r>
              <a:rPr lang="en" sz="1000" b="1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faster</a:t>
            </a:r>
            <a:endParaRPr sz="1000" b="1" u="sng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EB Garamond"/>
              <a:buChar char="●"/>
            </a:pPr>
            <a:r>
              <a:rPr lang="en" sz="1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Write applications quickly in Java, Scala, Python &amp; SQL</a:t>
            </a:r>
            <a:endParaRPr sz="1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EB Garamond"/>
              <a:buChar char="●"/>
            </a:pPr>
            <a:r>
              <a:rPr lang="en" sz="1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Access diverse data sources</a:t>
            </a:r>
            <a:endParaRPr sz="1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EB Garamond"/>
              <a:buChar char="●"/>
            </a:pPr>
            <a:r>
              <a:rPr lang="en" sz="1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Used in wide range of organizations</a:t>
            </a:r>
            <a:endParaRPr sz="1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29" name="Google Shape;329;p32"/>
          <p:cNvSpPr txBox="1"/>
          <p:nvPr/>
        </p:nvSpPr>
        <p:spPr>
          <a:xfrm>
            <a:off x="5175125" y="3887925"/>
            <a:ext cx="25500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EB Garamond"/>
              <a:buChar char="●"/>
            </a:pPr>
            <a:r>
              <a:rPr lang="en" sz="1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Various technologies overtaking spark</a:t>
            </a:r>
            <a:endParaRPr sz="1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EB Garamond"/>
              <a:buChar char="●"/>
            </a:pPr>
            <a:r>
              <a:rPr lang="en" sz="1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Memory processing can be expensive</a:t>
            </a:r>
            <a:endParaRPr sz="1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30" name="Google Shape;330;p32"/>
          <p:cNvSpPr txBox="1"/>
          <p:nvPr/>
        </p:nvSpPr>
        <p:spPr>
          <a:xfrm>
            <a:off x="1937975" y="3842313"/>
            <a:ext cx="23844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EB Garamond"/>
              <a:buChar char="●"/>
            </a:pPr>
            <a:r>
              <a:rPr lang="en" sz="1000" b="1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Real time data processing</a:t>
            </a:r>
            <a:endParaRPr sz="1000" b="1" u="sng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EB Garamond"/>
              <a:buChar char="●"/>
            </a:pPr>
            <a:r>
              <a:rPr lang="en" sz="1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Seamlessly integrating complex capabilities</a:t>
            </a:r>
            <a:endParaRPr sz="1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EB Garamond"/>
              <a:buChar char="●"/>
            </a:pPr>
            <a:r>
              <a:rPr lang="en" sz="1000" b="1" u="sng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Simplify</a:t>
            </a:r>
            <a:r>
              <a:rPr lang="en" sz="10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 challenging and compute-intensive task of processing high volumes of data.</a:t>
            </a:r>
            <a:endParaRPr sz="10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331" name="Google Shape;331;p32"/>
          <p:cNvGrpSpPr/>
          <p:nvPr/>
        </p:nvGrpSpPr>
        <p:grpSpPr>
          <a:xfrm>
            <a:off x="5175127" y="1206614"/>
            <a:ext cx="1994142" cy="478373"/>
            <a:chOff x="3515000" y="3112625"/>
            <a:chExt cx="282025" cy="67650"/>
          </a:xfrm>
        </p:grpSpPr>
        <p:sp>
          <p:nvSpPr>
            <p:cNvPr id="332" name="Google Shape;332;p32"/>
            <p:cNvSpPr/>
            <p:nvPr/>
          </p:nvSpPr>
          <p:spPr>
            <a:xfrm>
              <a:off x="3515000" y="3112625"/>
              <a:ext cx="282025" cy="67650"/>
            </a:xfrm>
            <a:custGeom>
              <a:avLst/>
              <a:gdLst/>
              <a:ahLst/>
              <a:cxnLst/>
              <a:rect l="l" t="t" r="r" b="b"/>
              <a:pathLst>
                <a:path w="11281" h="2706" extrusionOk="0">
                  <a:moveTo>
                    <a:pt x="1349" y="0"/>
                  </a:moveTo>
                  <a:cubicBezTo>
                    <a:pt x="606" y="0"/>
                    <a:pt x="0" y="606"/>
                    <a:pt x="0" y="1356"/>
                  </a:cubicBezTo>
                  <a:cubicBezTo>
                    <a:pt x="0" y="2099"/>
                    <a:pt x="606" y="2705"/>
                    <a:pt x="1349" y="2705"/>
                  </a:cubicBezTo>
                  <a:lnTo>
                    <a:pt x="9924" y="2705"/>
                  </a:lnTo>
                  <a:cubicBezTo>
                    <a:pt x="10674" y="2705"/>
                    <a:pt x="11280" y="2099"/>
                    <a:pt x="11280" y="1356"/>
                  </a:cubicBezTo>
                  <a:cubicBezTo>
                    <a:pt x="11280" y="606"/>
                    <a:pt x="10674" y="0"/>
                    <a:pt x="9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3521850" y="3118313"/>
              <a:ext cx="56275" cy="56275"/>
            </a:xfrm>
            <a:custGeom>
              <a:avLst/>
              <a:gdLst/>
              <a:ahLst/>
              <a:cxnLst/>
              <a:rect l="l" t="t" r="r" b="b"/>
              <a:pathLst>
                <a:path w="2251" h="2251" extrusionOk="0">
                  <a:moveTo>
                    <a:pt x="1125" y="1"/>
                  </a:moveTo>
                  <a:cubicBezTo>
                    <a:pt x="505" y="1"/>
                    <a:pt x="0" y="506"/>
                    <a:pt x="0" y="1126"/>
                  </a:cubicBezTo>
                  <a:cubicBezTo>
                    <a:pt x="0" y="1746"/>
                    <a:pt x="505" y="2251"/>
                    <a:pt x="1125" y="2251"/>
                  </a:cubicBezTo>
                  <a:cubicBezTo>
                    <a:pt x="1745" y="2251"/>
                    <a:pt x="2250" y="1746"/>
                    <a:pt x="2250" y="1126"/>
                  </a:cubicBezTo>
                  <a:cubicBezTo>
                    <a:pt x="2250" y="506"/>
                    <a:pt x="1745" y="1"/>
                    <a:pt x="1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32"/>
          <p:cNvGrpSpPr/>
          <p:nvPr/>
        </p:nvGrpSpPr>
        <p:grpSpPr>
          <a:xfrm>
            <a:off x="5175127" y="3254489"/>
            <a:ext cx="1994142" cy="478373"/>
            <a:chOff x="3515000" y="3112625"/>
            <a:chExt cx="282025" cy="67650"/>
          </a:xfrm>
        </p:grpSpPr>
        <p:sp>
          <p:nvSpPr>
            <p:cNvPr id="335" name="Google Shape;335;p32"/>
            <p:cNvSpPr/>
            <p:nvPr/>
          </p:nvSpPr>
          <p:spPr>
            <a:xfrm>
              <a:off x="3515000" y="3112625"/>
              <a:ext cx="282025" cy="67650"/>
            </a:xfrm>
            <a:custGeom>
              <a:avLst/>
              <a:gdLst/>
              <a:ahLst/>
              <a:cxnLst/>
              <a:rect l="l" t="t" r="r" b="b"/>
              <a:pathLst>
                <a:path w="11281" h="2706" extrusionOk="0">
                  <a:moveTo>
                    <a:pt x="1349" y="0"/>
                  </a:moveTo>
                  <a:cubicBezTo>
                    <a:pt x="606" y="0"/>
                    <a:pt x="0" y="606"/>
                    <a:pt x="0" y="1356"/>
                  </a:cubicBezTo>
                  <a:cubicBezTo>
                    <a:pt x="0" y="2099"/>
                    <a:pt x="606" y="2705"/>
                    <a:pt x="1349" y="2705"/>
                  </a:cubicBezTo>
                  <a:lnTo>
                    <a:pt x="9924" y="2705"/>
                  </a:lnTo>
                  <a:cubicBezTo>
                    <a:pt x="10674" y="2705"/>
                    <a:pt x="11280" y="2099"/>
                    <a:pt x="11280" y="1356"/>
                  </a:cubicBezTo>
                  <a:cubicBezTo>
                    <a:pt x="11280" y="606"/>
                    <a:pt x="10674" y="0"/>
                    <a:pt x="9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521850" y="3118313"/>
              <a:ext cx="56275" cy="56275"/>
            </a:xfrm>
            <a:custGeom>
              <a:avLst/>
              <a:gdLst/>
              <a:ahLst/>
              <a:cxnLst/>
              <a:rect l="l" t="t" r="r" b="b"/>
              <a:pathLst>
                <a:path w="2251" h="2251" extrusionOk="0">
                  <a:moveTo>
                    <a:pt x="1125" y="1"/>
                  </a:moveTo>
                  <a:cubicBezTo>
                    <a:pt x="505" y="1"/>
                    <a:pt x="0" y="506"/>
                    <a:pt x="0" y="1126"/>
                  </a:cubicBezTo>
                  <a:cubicBezTo>
                    <a:pt x="0" y="1746"/>
                    <a:pt x="505" y="2251"/>
                    <a:pt x="1125" y="2251"/>
                  </a:cubicBezTo>
                  <a:cubicBezTo>
                    <a:pt x="1745" y="2251"/>
                    <a:pt x="2250" y="1746"/>
                    <a:pt x="2250" y="1126"/>
                  </a:cubicBezTo>
                  <a:cubicBezTo>
                    <a:pt x="2250" y="506"/>
                    <a:pt x="1745" y="1"/>
                    <a:pt x="1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32"/>
          <p:cNvGrpSpPr/>
          <p:nvPr/>
        </p:nvGrpSpPr>
        <p:grpSpPr>
          <a:xfrm rot="10800000">
            <a:off x="1993777" y="3254489"/>
            <a:ext cx="1994142" cy="478373"/>
            <a:chOff x="3515000" y="3112625"/>
            <a:chExt cx="282025" cy="67650"/>
          </a:xfrm>
        </p:grpSpPr>
        <p:sp>
          <p:nvSpPr>
            <p:cNvPr id="338" name="Google Shape;338;p32"/>
            <p:cNvSpPr/>
            <p:nvPr/>
          </p:nvSpPr>
          <p:spPr>
            <a:xfrm>
              <a:off x="3515000" y="3112625"/>
              <a:ext cx="282025" cy="67650"/>
            </a:xfrm>
            <a:custGeom>
              <a:avLst/>
              <a:gdLst/>
              <a:ahLst/>
              <a:cxnLst/>
              <a:rect l="l" t="t" r="r" b="b"/>
              <a:pathLst>
                <a:path w="11281" h="2706" extrusionOk="0">
                  <a:moveTo>
                    <a:pt x="1349" y="0"/>
                  </a:moveTo>
                  <a:cubicBezTo>
                    <a:pt x="606" y="0"/>
                    <a:pt x="0" y="606"/>
                    <a:pt x="0" y="1356"/>
                  </a:cubicBezTo>
                  <a:cubicBezTo>
                    <a:pt x="0" y="2099"/>
                    <a:pt x="606" y="2705"/>
                    <a:pt x="1349" y="2705"/>
                  </a:cubicBezTo>
                  <a:lnTo>
                    <a:pt x="9924" y="2705"/>
                  </a:lnTo>
                  <a:cubicBezTo>
                    <a:pt x="10674" y="2705"/>
                    <a:pt x="11280" y="2099"/>
                    <a:pt x="11280" y="1356"/>
                  </a:cubicBezTo>
                  <a:cubicBezTo>
                    <a:pt x="11280" y="606"/>
                    <a:pt x="10674" y="0"/>
                    <a:pt x="9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3521850" y="3118313"/>
              <a:ext cx="56275" cy="56275"/>
            </a:xfrm>
            <a:custGeom>
              <a:avLst/>
              <a:gdLst/>
              <a:ahLst/>
              <a:cxnLst/>
              <a:rect l="l" t="t" r="r" b="b"/>
              <a:pathLst>
                <a:path w="2251" h="2251" extrusionOk="0">
                  <a:moveTo>
                    <a:pt x="1125" y="1"/>
                  </a:moveTo>
                  <a:cubicBezTo>
                    <a:pt x="505" y="1"/>
                    <a:pt x="0" y="506"/>
                    <a:pt x="0" y="1126"/>
                  </a:cubicBezTo>
                  <a:cubicBezTo>
                    <a:pt x="0" y="1746"/>
                    <a:pt x="505" y="2251"/>
                    <a:pt x="1125" y="2251"/>
                  </a:cubicBezTo>
                  <a:cubicBezTo>
                    <a:pt x="1745" y="2251"/>
                    <a:pt x="2250" y="1746"/>
                    <a:pt x="2250" y="1126"/>
                  </a:cubicBezTo>
                  <a:cubicBezTo>
                    <a:pt x="2250" y="506"/>
                    <a:pt x="1745" y="1"/>
                    <a:pt x="1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32"/>
          <p:cNvGrpSpPr/>
          <p:nvPr/>
        </p:nvGrpSpPr>
        <p:grpSpPr>
          <a:xfrm rot="10800000">
            <a:off x="1993777" y="1206614"/>
            <a:ext cx="1994142" cy="478373"/>
            <a:chOff x="3515000" y="3112625"/>
            <a:chExt cx="282025" cy="67650"/>
          </a:xfrm>
        </p:grpSpPr>
        <p:sp>
          <p:nvSpPr>
            <p:cNvPr id="341" name="Google Shape;341;p32"/>
            <p:cNvSpPr/>
            <p:nvPr/>
          </p:nvSpPr>
          <p:spPr>
            <a:xfrm>
              <a:off x="3515000" y="3112625"/>
              <a:ext cx="282025" cy="67650"/>
            </a:xfrm>
            <a:custGeom>
              <a:avLst/>
              <a:gdLst/>
              <a:ahLst/>
              <a:cxnLst/>
              <a:rect l="l" t="t" r="r" b="b"/>
              <a:pathLst>
                <a:path w="11281" h="2706" extrusionOk="0">
                  <a:moveTo>
                    <a:pt x="1349" y="0"/>
                  </a:moveTo>
                  <a:cubicBezTo>
                    <a:pt x="606" y="0"/>
                    <a:pt x="0" y="606"/>
                    <a:pt x="0" y="1356"/>
                  </a:cubicBezTo>
                  <a:cubicBezTo>
                    <a:pt x="0" y="2099"/>
                    <a:pt x="606" y="2705"/>
                    <a:pt x="1349" y="2705"/>
                  </a:cubicBezTo>
                  <a:lnTo>
                    <a:pt x="9924" y="2705"/>
                  </a:lnTo>
                  <a:cubicBezTo>
                    <a:pt x="10674" y="2705"/>
                    <a:pt x="11280" y="2099"/>
                    <a:pt x="11280" y="1356"/>
                  </a:cubicBezTo>
                  <a:cubicBezTo>
                    <a:pt x="11280" y="606"/>
                    <a:pt x="10674" y="0"/>
                    <a:pt x="9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3521850" y="3118313"/>
              <a:ext cx="56275" cy="56275"/>
            </a:xfrm>
            <a:custGeom>
              <a:avLst/>
              <a:gdLst/>
              <a:ahLst/>
              <a:cxnLst/>
              <a:rect l="l" t="t" r="r" b="b"/>
              <a:pathLst>
                <a:path w="2251" h="2251" extrusionOk="0">
                  <a:moveTo>
                    <a:pt x="1125" y="1"/>
                  </a:moveTo>
                  <a:cubicBezTo>
                    <a:pt x="505" y="1"/>
                    <a:pt x="0" y="506"/>
                    <a:pt x="0" y="1126"/>
                  </a:cubicBezTo>
                  <a:cubicBezTo>
                    <a:pt x="0" y="1746"/>
                    <a:pt x="505" y="2251"/>
                    <a:pt x="1125" y="2251"/>
                  </a:cubicBezTo>
                  <a:cubicBezTo>
                    <a:pt x="1745" y="2251"/>
                    <a:pt x="2250" y="1746"/>
                    <a:pt x="2250" y="1126"/>
                  </a:cubicBezTo>
                  <a:cubicBezTo>
                    <a:pt x="2250" y="506"/>
                    <a:pt x="1745" y="1"/>
                    <a:pt x="1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32"/>
          <p:cNvSpPr txBox="1"/>
          <p:nvPr/>
        </p:nvSpPr>
        <p:spPr>
          <a:xfrm>
            <a:off x="5629275" y="1279225"/>
            <a:ext cx="1314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WEAKNESSES</a:t>
            </a:r>
            <a:endParaRPr sz="11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4" name="Google Shape;344;p32"/>
          <p:cNvSpPr txBox="1"/>
          <p:nvPr/>
        </p:nvSpPr>
        <p:spPr>
          <a:xfrm>
            <a:off x="2219325" y="1279225"/>
            <a:ext cx="1314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STRENGTHS</a:t>
            </a:r>
            <a:endParaRPr sz="11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5" name="Google Shape;345;p32"/>
          <p:cNvSpPr txBox="1"/>
          <p:nvPr/>
        </p:nvSpPr>
        <p:spPr>
          <a:xfrm>
            <a:off x="2114550" y="3337425"/>
            <a:ext cx="14190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OPPORTUNITIES</a:t>
            </a:r>
            <a:endParaRPr sz="11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6" name="Google Shape;346;p32"/>
          <p:cNvSpPr txBox="1"/>
          <p:nvPr/>
        </p:nvSpPr>
        <p:spPr>
          <a:xfrm>
            <a:off x="5629275" y="3337425"/>
            <a:ext cx="1314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THREATS</a:t>
            </a:r>
            <a:endParaRPr sz="11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47" name="Google Shape;347;p32"/>
          <p:cNvCxnSpPr/>
          <p:nvPr/>
        </p:nvCxnSpPr>
        <p:spPr>
          <a:xfrm>
            <a:off x="1714500" y="2996350"/>
            <a:ext cx="5600700" cy="0"/>
          </a:xfrm>
          <a:prstGeom prst="straightConnector1">
            <a:avLst/>
          </a:prstGeom>
          <a:noFill/>
          <a:ln w="38100" cap="flat" cmpd="sng">
            <a:solidFill>
              <a:srgbClr val="FFCB6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2"/>
          <p:cNvCxnSpPr/>
          <p:nvPr/>
        </p:nvCxnSpPr>
        <p:spPr>
          <a:xfrm>
            <a:off x="4562150" y="1300650"/>
            <a:ext cx="300" cy="3468600"/>
          </a:xfrm>
          <a:prstGeom prst="straightConnector1">
            <a:avLst/>
          </a:prstGeom>
          <a:noFill/>
          <a:ln w="38100" cap="flat" cmpd="sng">
            <a:solidFill>
              <a:srgbClr val="FFCB6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" name="Google Shape;349;p32"/>
          <p:cNvSpPr txBox="1"/>
          <p:nvPr/>
        </p:nvSpPr>
        <p:spPr>
          <a:xfrm>
            <a:off x="932875" y="4812225"/>
            <a:ext cx="8997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[1]:R</a:t>
            </a:r>
            <a:r>
              <a:rPr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enova Cloud. (n.d.). </a:t>
            </a:r>
            <a:r>
              <a:rPr lang="en" sz="700" i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AN INTRODUCTION TO AND EVALUATION OF APACHE SPARK FOR BIG DATA ARCHITECTURES</a:t>
            </a:r>
            <a:r>
              <a:rPr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Retrieved from renovacloud.com: https://renovacloud.com/an-introduction-to-and-evaluation-of-apache-spark-for-big-data-architectures/?lang=en</a:t>
            </a:r>
            <a:endParaRPr sz="7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50" name="Google Shape;350;p32"/>
          <p:cNvSpPr txBox="1"/>
          <p:nvPr/>
        </p:nvSpPr>
        <p:spPr>
          <a:xfrm>
            <a:off x="8226450" y="1132525"/>
            <a:ext cx="51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[1]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51" name="Google Shape;351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3"/>
          <p:cNvSpPr txBox="1">
            <a:spLocks noGrp="1"/>
          </p:cNvSpPr>
          <p:nvPr>
            <p:ph type="ctrTitle"/>
          </p:nvPr>
        </p:nvSpPr>
        <p:spPr>
          <a:xfrm>
            <a:off x="2638350" y="372299"/>
            <a:ext cx="3867300" cy="66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/ PERSONAS</a:t>
            </a:r>
            <a:endParaRPr/>
          </a:p>
        </p:txBody>
      </p:sp>
      <p:pic>
        <p:nvPicPr>
          <p:cNvPr id="357" name="Google Shape;3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225" y="1593725"/>
            <a:ext cx="885051" cy="180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400" y="1510163"/>
            <a:ext cx="659200" cy="19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5075" y="1529050"/>
            <a:ext cx="713550" cy="19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4900" y="1477575"/>
            <a:ext cx="757425" cy="2039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5450" y="1448075"/>
            <a:ext cx="927325" cy="209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3"/>
          <p:cNvSpPr txBox="1"/>
          <p:nvPr/>
        </p:nvSpPr>
        <p:spPr>
          <a:xfrm>
            <a:off x="697450" y="3484675"/>
            <a:ext cx="131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Data Architect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3" name="Google Shape;363;p33"/>
          <p:cNvSpPr txBox="1"/>
          <p:nvPr/>
        </p:nvSpPr>
        <p:spPr>
          <a:xfrm>
            <a:off x="2226775" y="3484675"/>
            <a:ext cx="131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Data Analyst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4" name="Google Shape;364;p33"/>
          <p:cNvSpPr txBox="1"/>
          <p:nvPr/>
        </p:nvSpPr>
        <p:spPr>
          <a:xfrm>
            <a:off x="3603700" y="3484675"/>
            <a:ext cx="158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Product Manager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5" name="Google Shape;365;p33"/>
          <p:cNvSpPr txBox="1"/>
          <p:nvPr/>
        </p:nvSpPr>
        <p:spPr>
          <a:xfrm>
            <a:off x="5177175" y="3484675"/>
            <a:ext cx="171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Marketing Manager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" name="Google Shape;366;p33"/>
          <p:cNvSpPr txBox="1"/>
          <p:nvPr/>
        </p:nvSpPr>
        <p:spPr>
          <a:xfrm>
            <a:off x="6833750" y="3484675"/>
            <a:ext cx="161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Software Tester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" name="Google Shape;367;p33"/>
          <p:cNvSpPr txBox="1"/>
          <p:nvPr/>
        </p:nvSpPr>
        <p:spPr>
          <a:xfrm>
            <a:off x="3189439" y="1448075"/>
            <a:ext cx="43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[1]</a:t>
            </a:r>
            <a:endParaRPr/>
          </a:p>
        </p:txBody>
      </p:sp>
      <p:sp>
        <p:nvSpPr>
          <p:cNvPr id="368" name="Google Shape;368;p33"/>
          <p:cNvSpPr txBox="1"/>
          <p:nvPr/>
        </p:nvSpPr>
        <p:spPr>
          <a:xfrm>
            <a:off x="4638625" y="4669600"/>
            <a:ext cx="437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"/>
                <a:ea typeface="EB Garamond"/>
                <a:cs typeface="EB Garamond"/>
                <a:sym typeface="EB Garamond"/>
              </a:rPr>
              <a:t>[1]: (n.d.). Retrieved from freepix.com: https://www.freepik.com/vectors/business-character</a:t>
            </a:r>
            <a:endParaRPr sz="8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" name="Google Shape;369;p33"/>
          <p:cNvSpPr txBox="1"/>
          <p:nvPr/>
        </p:nvSpPr>
        <p:spPr>
          <a:xfrm>
            <a:off x="1689025" y="1510175"/>
            <a:ext cx="43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[1]</a:t>
            </a:r>
            <a:endParaRPr/>
          </a:p>
        </p:txBody>
      </p:sp>
      <p:sp>
        <p:nvSpPr>
          <p:cNvPr id="370" name="Google Shape;370;p33"/>
          <p:cNvSpPr txBox="1"/>
          <p:nvPr/>
        </p:nvSpPr>
        <p:spPr>
          <a:xfrm>
            <a:off x="4638625" y="1510175"/>
            <a:ext cx="43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[1]</a:t>
            </a:r>
            <a:endParaRPr/>
          </a:p>
        </p:txBody>
      </p:sp>
      <p:sp>
        <p:nvSpPr>
          <p:cNvPr id="371" name="Google Shape;371;p33"/>
          <p:cNvSpPr txBox="1"/>
          <p:nvPr/>
        </p:nvSpPr>
        <p:spPr>
          <a:xfrm flipH="1">
            <a:off x="6087800" y="1448075"/>
            <a:ext cx="43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[1]</a:t>
            </a:r>
            <a:endParaRPr/>
          </a:p>
        </p:txBody>
      </p:sp>
      <p:sp>
        <p:nvSpPr>
          <p:cNvPr id="372" name="Google Shape;372;p33"/>
          <p:cNvSpPr txBox="1"/>
          <p:nvPr/>
        </p:nvSpPr>
        <p:spPr>
          <a:xfrm>
            <a:off x="7914375" y="1448075"/>
            <a:ext cx="43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[1]</a:t>
            </a:r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al Estate Marketing Plan ">
  <a:themeElements>
    <a:clrScheme name="Simple Light">
      <a:dk1>
        <a:srgbClr val="000000"/>
      </a:dk1>
      <a:lt1>
        <a:srgbClr val="FFFFFF"/>
      </a:lt1>
      <a:dk2>
        <a:srgbClr val="D39C2D"/>
      </a:dk2>
      <a:lt2>
        <a:srgbClr val="F9BF3E"/>
      </a:lt2>
      <a:accent1>
        <a:srgbClr val="FFCB64"/>
      </a:accent1>
      <a:accent2>
        <a:srgbClr val="FCD977"/>
      </a:accent2>
      <a:accent3>
        <a:srgbClr val="FFE48D"/>
      </a:accent3>
      <a:accent4>
        <a:srgbClr val="74C1B9"/>
      </a:accent4>
      <a:accent5>
        <a:srgbClr val="9AD7D2"/>
      </a:accent5>
      <a:accent6>
        <a:srgbClr val="E2A33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al Estate Marketing Plan ">
  <a:themeElements>
    <a:clrScheme name="Simple Light">
      <a:dk1>
        <a:srgbClr val="000000"/>
      </a:dk1>
      <a:lt1>
        <a:srgbClr val="FFFFFF"/>
      </a:lt1>
      <a:dk2>
        <a:srgbClr val="D39C2D"/>
      </a:dk2>
      <a:lt2>
        <a:srgbClr val="F9BF3E"/>
      </a:lt2>
      <a:accent1>
        <a:srgbClr val="FFCB64"/>
      </a:accent1>
      <a:accent2>
        <a:srgbClr val="FCD977"/>
      </a:accent2>
      <a:accent3>
        <a:srgbClr val="FFE48D"/>
      </a:accent3>
      <a:accent4>
        <a:srgbClr val="74C1B9"/>
      </a:accent4>
      <a:accent5>
        <a:srgbClr val="9AD7D2"/>
      </a:accent5>
      <a:accent6>
        <a:srgbClr val="E2A33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2762</Words>
  <Application>Microsoft Office PowerPoint</Application>
  <PresentationFormat>On-screen Show (16:9)</PresentationFormat>
  <Paragraphs>513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3" baseType="lpstr">
      <vt:lpstr>EB Garamond ExtraBold</vt:lpstr>
      <vt:lpstr>EB Garamond</vt:lpstr>
      <vt:lpstr>Montserrat Light</vt:lpstr>
      <vt:lpstr>Squada One</vt:lpstr>
      <vt:lpstr>Oswald</vt:lpstr>
      <vt:lpstr>Proxima Nova</vt:lpstr>
      <vt:lpstr>Montserrat</vt:lpstr>
      <vt:lpstr>Arial</vt:lpstr>
      <vt:lpstr>Lato</vt:lpstr>
      <vt:lpstr>Montserrat ExtraBold</vt:lpstr>
      <vt:lpstr>Fira Sans Extra Condensed Medium</vt:lpstr>
      <vt:lpstr>Montserrat Black</vt:lpstr>
      <vt:lpstr>Questrial</vt:lpstr>
      <vt:lpstr>Barlow Light</vt:lpstr>
      <vt:lpstr>Real Estate Marketing Plan </vt:lpstr>
      <vt:lpstr>Real Estate Marketing Plan </vt:lpstr>
      <vt:lpstr>PROJECT DRAFT REPORT</vt:lpstr>
      <vt:lpstr>OUR TEAM</vt:lpstr>
      <vt:lpstr>COMPANY OVERVIEW</vt:lpstr>
      <vt:lpstr>Problem Statement </vt:lpstr>
      <vt:lpstr>PowerPoint Presentation</vt:lpstr>
      <vt:lpstr>OSS PROJECT &amp; HYPOTHESIS</vt:lpstr>
      <vt:lpstr>COMPETITIVE ANALYSIS</vt:lpstr>
      <vt:lpstr>SWOT ANALYSIS - SPARK</vt:lpstr>
      <vt:lpstr>USERS / PERSONAS</vt:lpstr>
      <vt:lpstr>USER STORIES</vt:lpstr>
      <vt:lpstr>USER STORIES</vt:lpstr>
      <vt:lpstr>PowerPoint Presentation</vt:lpstr>
      <vt:lpstr>Existing System Architecture</vt:lpstr>
      <vt:lpstr>Future System Architecture</vt:lpstr>
      <vt:lpstr>PowerPoint Presentation</vt:lpstr>
      <vt:lpstr>Roadmap</vt:lpstr>
      <vt:lpstr>PowerPoint Presentation</vt:lpstr>
      <vt:lpstr>Sprint Plan : Incremental + Scrum (Blended model)</vt:lpstr>
      <vt:lpstr>PowerPoint Presentation</vt:lpstr>
      <vt:lpstr>Estimated Labor Saving</vt:lpstr>
      <vt:lpstr>Estimated Operational Cost Savings</vt:lpstr>
      <vt:lpstr>Architectural, Engineering, Power Construction and Environment Costs of DataCenter </vt:lpstr>
      <vt:lpstr>RoV</vt:lpstr>
      <vt:lpstr>PowerPoint Presentation</vt:lpstr>
      <vt:lpstr>Risks  &amp; Mitigation</vt:lpstr>
      <vt:lpstr>THANKS</vt:lpstr>
      <vt:lpstr>IN-CLASS DRAFT PROJECT REPORT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DRAFT REPORT</dc:title>
  <dc:creator>Lily Chang</dc:creator>
  <cp:lastModifiedBy>Lily Chang</cp:lastModifiedBy>
  <cp:revision>2</cp:revision>
  <dcterms:modified xsi:type="dcterms:W3CDTF">2022-05-20T08:35:12Z</dcterms:modified>
</cp:coreProperties>
</file>